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Luckiest Guy" panose="020B0604020202020204" charset="0"/>
      <p:regular r:id="rId44"/>
    </p:embeddedFont>
    <p:embeddedFont>
      <p:font typeface="Montserrat" panose="00000500000000000000" pitchFamily="2" charset="0"/>
      <p:regular r:id="rId45"/>
      <p:bold r:id="rId46"/>
      <p:italic r:id="rId47"/>
      <p:boldItalic r:id="rId48"/>
    </p:embeddedFont>
    <p:embeddedFont>
      <p:font typeface="Pacifico" panose="020B060402020202020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7e4c81f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 name="Google Shape;127;gc7e4c81fb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
              <a:t>-Exploring New Horizons has been around for 40 years and we have kids come every week of the school year for 4-5 day residential programs.</a:t>
            </a:r>
            <a:endParaRPr/>
          </a:p>
          <a:p>
            <a:pPr marL="0" lvl="0" indent="0" algn="l" rtl="0">
              <a:spcBef>
                <a:spcPts val="360"/>
              </a:spcBef>
              <a:spcAft>
                <a:spcPts val="0"/>
              </a:spcAft>
              <a:buNone/>
            </a:pPr>
            <a:r>
              <a:rPr lang="en"/>
              <a:t>- You are coming to our Scotts Valley, Redwood Glen site. Students will explore the Redwood forest, creek, and coast.</a:t>
            </a:r>
            <a:endParaRPr/>
          </a:p>
          <a:p>
            <a:pPr marL="0" lvl="0" indent="0" algn="l" rtl="0">
              <a:spcBef>
                <a:spcPts val="360"/>
              </a:spcBef>
              <a:spcAft>
                <a:spcPts val="0"/>
              </a:spcAft>
              <a:buNone/>
            </a:pPr>
            <a:r>
              <a:rPr lang="en"/>
              <a:t>-Does anyone know when you are coming?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7e4c81fbb_0_1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gc7e4c81fbb_0_13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When your child’s class first arrives, they will meet their Exploring New Horizons naturalists! Exploring New Horizons naturalists have many years of experience teaching and working with children. They are very talented, fun and caring people. They will be your child’s instructors for their visit, taking them hikes and leading all of the activities. They all have first aid and cpr training. Their classroom teacher and cabin leaders will be there for supervision and safety as well.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c7e4c81fbb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Google Shape;225;gc7e4c81fbb_0_13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Staff also have med kits and radios. </a:t>
            </a:r>
            <a:endParaRPr/>
          </a:p>
          <a:p>
            <a:pPr marL="0" lvl="0" indent="0" algn="l" rtl="0">
              <a:spcBef>
                <a:spcPts val="360"/>
              </a:spcBef>
              <a:spcAft>
                <a:spcPts val="0"/>
              </a:spcAft>
              <a:buNone/>
            </a:pPr>
            <a:r>
              <a:rPr lang="en"/>
              <a:t>If you have medications: Make sure to write on the medical form, turn into our medic.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7e4c81fbb_0_1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7e4c81fbb_0_1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200">
                <a:solidFill>
                  <a:schemeClr val="dk1"/>
                </a:solidFill>
              </a:rPr>
              <a:t>This is an example of the medical form. Check off medical needs that apply and give us </a:t>
            </a:r>
            <a:r>
              <a:rPr lang="en" sz="1200" b="1">
                <a:solidFill>
                  <a:schemeClr val="dk1"/>
                </a:solidFill>
              </a:rPr>
              <a:t>detailed</a:t>
            </a:r>
            <a:r>
              <a:rPr lang="en" sz="1200">
                <a:solidFill>
                  <a:schemeClr val="dk1"/>
                </a:solidFill>
              </a:rPr>
              <a:t> information about your child’s medical and dietary needs. You can check Yes to give us permission to administer several medications that we have on-site. Any over the counter or prescription medications they take regularly need to be in a plastic bag, with their name, dosage, and time of day on it and documented on their medical form.</a:t>
            </a:r>
            <a:endParaRPr sz="1200">
              <a:solidFill>
                <a:schemeClr val="dk1"/>
              </a:solidFill>
            </a:endParaRPr>
          </a:p>
          <a:p>
            <a:pPr marL="0" lvl="0" indent="0" algn="l" rtl="0">
              <a:lnSpc>
                <a:spcPct val="107916"/>
              </a:lnSpc>
              <a:spcBef>
                <a:spcPts val="0"/>
              </a:spcBef>
              <a:spcAft>
                <a:spcPts val="0"/>
              </a:spcAft>
              <a:buNone/>
            </a:pPr>
            <a:endParaRPr sz="1200">
              <a:solidFill>
                <a:schemeClr val="dk1"/>
              </a:solidFill>
            </a:endParaRPr>
          </a:p>
          <a:p>
            <a:pPr marL="0" lvl="0" indent="0" algn="l" rtl="0">
              <a:lnSpc>
                <a:spcPct val="107916"/>
              </a:lnSpc>
              <a:spcBef>
                <a:spcPts val="0"/>
              </a:spcBef>
              <a:spcAft>
                <a:spcPts val="0"/>
              </a:spcAft>
              <a:buNone/>
            </a:pPr>
            <a:r>
              <a:rPr lang="en" sz="1200">
                <a:solidFill>
                  <a:schemeClr val="dk1"/>
                </a:solidFill>
              </a:rPr>
              <a:t>Teachers will share the link to a form that can be completed online by parents. Or a physical copy can be printed off our website.</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dfed4531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edfed453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medications being sent must include: name dosage and time given</a:t>
            </a:r>
            <a:endParaRPr/>
          </a:p>
          <a:p>
            <a:pPr marL="0" lvl="0" indent="0" algn="l" rtl="0">
              <a:spcBef>
                <a:spcPts val="0"/>
              </a:spcBef>
              <a:spcAft>
                <a:spcPts val="0"/>
              </a:spcAft>
              <a:buNone/>
            </a:pPr>
            <a:r>
              <a:rPr lang="en"/>
              <a:t>-They need to be sent in their original bottle, and in a plastic bag</a:t>
            </a:r>
            <a:endParaRPr/>
          </a:p>
          <a:p>
            <a:pPr marL="0" lvl="0" indent="0" algn="l" rtl="0">
              <a:spcBef>
                <a:spcPts val="0"/>
              </a:spcBef>
              <a:spcAft>
                <a:spcPts val="0"/>
              </a:spcAft>
              <a:buNone/>
            </a:pPr>
            <a:r>
              <a:rPr lang="en"/>
              <a:t>-Check boxes for our over the counter medications you want to authorize</a:t>
            </a:r>
            <a:endParaRPr/>
          </a:p>
          <a:p>
            <a:pPr marL="0" lvl="0" indent="0" algn="l" rtl="0">
              <a:spcBef>
                <a:spcPts val="0"/>
              </a:spcBef>
              <a:spcAft>
                <a:spcPts val="0"/>
              </a:spcAft>
              <a:buNone/>
            </a:pPr>
            <a:r>
              <a:rPr lang="en"/>
              <a:t>-For question, you can call or email or program director or health supervisor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7e4c81fbb_0_1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c7e4c81fbb_0_1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Staying Healthy at Camp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edfed4531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edfed4531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COVID-19 Policy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edfed4531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edfed4531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COVID-19 Policy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7e4c81fbb_0_1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8" name="Google Shape;268;gc7e4c81fbb_0_1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Please send a lunch for the first day. This is the only time that students will be allowed to have food on them, we do not allow food or snacks of any kind in the cabins or in their suitcases.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7e4c81fbb_0_1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c7e4c81fbb_0_1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Sweatshirts, jackets, clothing, water bottles, backpacks. This is the first time many kids are away from home and a responsible for all of their personal belongings. Things get left behind and it makes it much easier to return them to their owner if they are labeled.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c7e4c81fbb_0_1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2" name="Google Shape;282;gc7e4c81fbb_0_16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When it is time for move in, we will give the class time to take a tour of the their cabins and then we will have a move-in meeting. During the move in meeting, we will talk about rules in the cabins and at Outdoor School, and how they can successfully share the dorms with with their classmates and cabin leaders. We will also talk about what to do in the case of an emergency, the daily schedule and all of the important stuff that they need to know to stay safe and have a great time at Outdoor School.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c7e4c81fbb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c7e4c81fb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200">
                <a:solidFill>
                  <a:schemeClr val="dk1"/>
                </a:solidFill>
              </a:rPr>
              <a:t>In case you are not familiar with Outdoor School, we are a residential field trip program. We take a whole child approach through hand-on nature exploration and social emotional growth. We focus on ecology, environmental stewardship, and conservation, health and the arts.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c7e4c81fbb_0_1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0" name="Google Shape;290;gc7e4c81fbb_0_17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After the move in meeting they will get to move into their dorm room an assigned their trail group! There are 12 beds, a 2 bathroom stalls, 2 showers (with locking doors for privacy), hot and cold water, and plenty of space!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7e4c81fbb_0_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9" name="Google Shape;299;gc7e4c81fbb_0_18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The bathrooms have doors and locks for privacy, 2 toilets, and 2 showers.  The bathing suits you will see on the packing list is for the students to shower in and then move out of the shower to change.  This helps with efficiency of our 2 minute shower system as well as crowding in the bathroom!</a:t>
            </a:r>
            <a:endParaRPr/>
          </a:p>
          <a:p>
            <a:pPr marL="0" lvl="0" indent="0" algn="l" rtl="0">
              <a:spcBef>
                <a:spcPts val="360"/>
              </a:spcBef>
              <a:spcAft>
                <a:spcPts val="0"/>
              </a:spcAft>
              <a:buNone/>
            </a:pPr>
            <a:endParaRPr/>
          </a:p>
          <a:p>
            <a:pPr marL="0" lvl="0" indent="0" algn="l" rtl="0">
              <a:spcBef>
                <a:spcPts val="360"/>
              </a:spcBef>
              <a:spcAft>
                <a:spcPts val="0"/>
              </a:spcAft>
              <a:buNone/>
            </a:pPr>
            <a:r>
              <a:rPr lang="en"/>
              <a:t>If they ask- we recommend they shower at least twice for a five day program, and at least once for a 4 day. They cannot shower on Monday or Friday.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7e4c81fbb_0_1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c7e4c81fbb_0_15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endParaRPr u="sng"/>
          </a:p>
          <a:p>
            <a:pPr marL="0" lvl="0" indent="0" algn="l" rtl="0">
              <a:spcBef>
                <a:spcPts val="0"/>
              </a:spcBef>
              <a:spcAft>
                <a:spcPts val="0"/>
              </a:spcAft>
              <a:buNone/>
            </a:pPr>
            <a:endParaRPr u="sng"/>
          </a:p>
          <a:p>
            <a:pPr marL="0" lvl="0" indent="0" algn="l" rtl="0">
              <a:spcBef>
                <a:spcPts val="0"/>
              </a:spcBef>
              <a:spcAft>
                <a:spcPts val="0"/>
              </a:spcAft>
              <a:buNone/>
            </a:pPr>
            <a:r>
              <a:rPr lang="en" u="sng"/>
              <a:t>The Program Director</a:t>
            </a:r>
            <a:r>
              <a:rPr lang="en"/>
              <a:t> is going to review the rules with you on the first day.</a:t>
            </a:r>
            <a:endParaRPr/>
          </a:p>
          <a:p>
            <a:pPr marL="228600" lvl="0" indent="-228600" algn="l" rtl="0">
              <a:spcBef>
                <a:spcPts val="360"/>
              </a:spcBef>
              <a:spcAft>
                <a:spcPts val="0"/>
              </a:spcAft>
              <a:buClr>
                <a:schemeClr val="dk1"/>
              </a:buClr>
              <a:buSzPts val="1200"/>
              <a:buFont typeface="Calibri"/>
              <a:buAutoNum type="arabicPeriod"/>
            </a:pPr>
            <a:r>
              <a:rPr lang="en"/>
              <a:t>Respect all living things, so we do not pick green plants out of the ground. If we see an animal, we are going to give it distance and watch it quietly, or if it is small enough to pick up, we will ask a naturalist first. We respect people, that is a huge part of outdoor school!</a:t>
            </a:r>
            <a:endParaRPr/>
          </a:p>
          <a:p>
            <a:pPr marL="228600" lvl="0" indent="-228600" algn="l" rtl="0">
              <a:spcBef>
                <a:spcPts val="360"/>
              </a:spcBef>
              <a:spcAft>
                <a:spcPts val="0"/>
              </a:spcAft>
              <a:buClr>
                <a:schemeClr val="dk1"/>
              </a:buClr>
              <a:buSzPts val="1200"/>
              <a:buFont typeface="Calibri"/>
              <a:buAutoNum type="arabicPeriod"/>
            </a:pPr>
            <a:r>
              <a:rPr lang="en"/>
              <a:t>That means no put-downs or roughhousing- no real or fake fighting</a:t>
            </a:r>
            <a:endParaRPr/>
          </a:p>
          <a:p>
            <a:pPr marL="228600" lvl="0" indent="-228600" algn="l" rtl="0">
              <a:spcBef>
                <a:spcPts val="360"/>
              </a:spcBef>
              <a:spcAft>
                <a:spcPts val="0"/>
              </a:spcAft>
              <a:buClr>
                <a:schemeClr val="dk1"/>
              </a:buClr>
              <a:buSzPts val="1200"/>
              <a:buFont typeface="Calibri"/>
              <a:buAutoNum type="arabicPeriod"/>
            </a:pPr>
            <a:r>
              <a:rPr lang="en"/>
              <a:t>Other cabins and villages are off limits. So if you have a friend in another cabin or village and you want to hang out with them during free time, you can hang out at one of the designated places that we will talk about soon with Recreation time</a:t>
            </a:r>
            <a:endParaRPr/>
          </a:p>
          <a:p>
            <a:pPr marL="228600" lvl="0" indent="-228600" algn="l" rtl="0">
              <a:spcBef>
                <a:spcPts val="360"/>
              </a:spcBef>
              <a:spcAft>
                <a:spcPts val="0"/>
              </a:spcAft>
              <a:buClr>
                <a:schemeClr val="dk1"/>
              </a:buClr>
              <a:buSzPts val="1200"/>
              <a:buFont typeface="Calibri"/>
              <a:buAutoNum type="arabicPeriod"/>
            </a:pPr>
            <a:r>
              <a:rPr lang="en"/>
              <a:t>There are many hills, sticks, and rocks around, so we ask that you please walk around our camp. You will have plenty of opportunities to play games and run around during appropriate times</a:t>
            </a:r>
            <a:endParaRPr/>
          </a:p>
          <a:p>
            <a:pPr marL="228600" lvl="0" indent="-228600" algn="l" rtl="0">
              <a:spcBef>
                <a:spcPts val="360"/>
              </a:spcBef>
              <a:spcAft>
                <a:spcPts val="0"/>
              </a:spcAft>
              <a:buClr>
                <a:schemeClr val="dk1"/>
              </a:buClr>
              <a:buSzPts val="1200"/>
              <a:buFont typeface="Calibri"/>
              <a:buAutoNum type="arabicPeriod"/>
            </a:pPr>
            <a:r>
              <a:rPr lang="en"/>
              <a:t>Your naturalist will be marking your boundaries everywhere that you go, so please follow those directions to keep you safe</a:t>
            </a:r>
            <a:endParaRPr/>
          </a:p>
          <a:p>
            <a:pPr marL="228600" lvl="0" indent="-228600" algn="l" rtl="0">
              <a:spcBef>
                <a:spcPts val="360"/>
              </a:spcBef>
              <a:spcAft>
                <a:spcPts val="0"/>
              </a:spcAft>
              <a:buClr>
                <a:schemeClr val="dk1"/>
              </a:buClr>
              <a:buSzPts val="1200"/>
              <a:buFont typeface="Calibri"/>
              <a:buAutoNum type="arabicPeriod"/>
            </a:pPr>
            <a:r>
              <a:rPr lang="en"/>
              <a:t>Wherever you go, you should never be alone. You are expected to take a buddy to the bathroom, to see the medic, anywhere you go. We do not want you to get lost.</a:t>
            </a:r>
            <a:endParaRPr/>
          </a:p>
          <a:p>
            <a:pPr marL="228600" lvl="0" indent="-228600" algn="l" rtl="0">
              <a:spcBef>
                <a:spcPts val="360"/>
              </a:spcBef>
              <a:spcAft>
                <a:spcPts val="0"/>
              </a:spcAft>
              <a:buClr>
                <a:schemeClr val="dk1"/>
              </a:buClr>
              <a:buSzPts val="1200"/>
              <a:buFont typeface="Calibri"/>
              <a:buAutoNum type="arabicPeriod"/>
            </a:pPr>
            <a:r>
              <a:rPr lang="en"/>
              <a:t>These rules are here so you can have fun!</a:t>
            </a:r>
            <a:endParaRPr/>
          </a:p>
        </p:txBody>
      </p:sp>
      <p:sp>
        <p:nvSpPr>
          <p:cNvPr id="308" name="Google Shape;308;gc7e4c81fbb_0_15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7e4c81fbb_0_1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8" name="Google Shape;318;gc7e4c81fbb_0_15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After a tour of the facilities, your students will join all together once again for our opening ceremony.  Here the staff will go over our expectations for the week, this includes our 3 respects!  Ways we can respect ourselves, respect others and respect the environment during our week at outdoor school!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c7e4c81fbb_0_1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c7e4c81fbb_0_18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This is a general schedule for each day.  7am your student wakes up to get ready for breakfast in the dining hall at 7:45. After breakfast is a time to sing songs and get warmed up for the day.  From 10 to 3 is your student is spending time out in the forest or at the beach.  It's a time for hiking, exploring, doing experiments and activities! After that is recreation time, then time with your classroom and teacher, then you have some time to relax before dinner. After dinner is an evening activity, a campfire, then lights out is at 9:30. </a:t>
            </a:r>
            <a:endParaRPr/>
          </a:p>
        </p:txBody>
      </p:sp>
      <p:sp>
        <p:nvSpPr>
          <p:cNvPr id="325" name="Google Shape;325;gc7e4c81fbb_0_18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c7e4c81fbb_0_1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c7e4c81fbb_0_1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200">
                <a:solidFill>
                  <a:schemeClr val="dk1"/>
                </a:solidFill>
              </a:rPr>
              <a:t>When the meals are ready we all sit together in our common dining hall.  They'll sit with their cabin and their cabin leader. At the end of these meals we set goals for lowering our food waste and talk about our composting options for the week! Please note that we are peanut and tree nut free. If your child has any food allergies please give us details on their. We will be able to make accommodations, just let us know!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7e4c81fbb_0_1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8" name="Google Shape;338;gc7e4c81fbb_0_19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After breakfast they will meet up with their trail group to spend the day with their trail groups! You will be spending that 10 to 3 time with a trail group. This is one cabin from one village, and another cabin from the other village.  You will have both Cabin leaders/Parents and a naturalist, and this group stays the same for the week.  The cabins are named after different plants, animals, or fungi, and the trail group is named after a famous naturalist who they will learn more about during the week!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c7e4c81fbb_0_2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5" name="Google Shape;345;gc7e4c81fbb_0_2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Now let’s talk about some of our outdoor classrooms where we will be hiking, learning and exploring! Your child’s teacher will give you a detailed schedule of what days we will be doing each activity. Every program has a slightly different schedule as it is created especially for each class!</a:t>
            </a:r>
            <a:endParaRPr sz="1200">
              <a:solidFill>
                <a:schemeClr val="dk1"/>
              </a:solidFill>
            </a:endParaRPr>
          </a:p>
          <a:p>
            <a:pPr marL="0" lvl="0" indent="0" algn="l" rtl="0">
              <a:lnSpc>
                <a:spcPct val="107916"/>
              </a:lnSpc>
              <a:spcBef>
                <a:spcPts val="0"/>
              </a:spcBef>
              <a:spcAft>
                <a:spcPts val="0"/>
              </a:spcAft>
              <a:buNone/>
            </a:pPr>
            <a:endParaRPr sz="1200">
              <a:solidFill>
                <a:schemeClr val="dk1"/>
              </a:solidFill>
            </a:endParaRPr>
          </a:p>
          <a:p>
            <a:pPr marL="0" lvl="0" indent="0" algn="l" rtl="0">
              <a:lnSpc>
                <a:spcPct val="107916"/>
              </a:lnSpc>
              <a:spcBef>
                <a:spcPts val="0"/>
              </a:spcBef>
              <a:spcAft>
                <a:spcPts val="0"/>
              </a:spcAft>
              <a:buNone/>
            </a:pPr>
            <a:r>
              <a:rPr lang="en" sz="1200">
                <a:solidFill>
                  <a:schemeClr val="dk1"/>
                </a:solidFill>
              </a:rPr>
              <a:t>Students will be learning about the redwood forest and what makes redwood trees so special. As you may know, they are the tallest trees on the planet.. </a:t>
            </a:r>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c7e4c81fbb_0_2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gc7e4c81fbb_0_2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Another fun outdoor classroom that we get to enjoy is the beach! We may play some games, find beach treasures, and have some free play time on one of the beaches located at Natural Bridges.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c7e4c81fbb_0_2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9" name="Google Shape;359;gc7e4c81fbb_0_23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If the tide is low, we may get to go tide-pooling! This is where the students are free to explore within the boundaries and share their discoveries with their naturalists and classmates.  One way that you can make ensure that your child is prepared is to make sure that they bring a pair of tidepool shoes. These shoes should be close-toed with good tread so that their feet are protected while they navigate the slippery rocks in the tidepools. Good examples include rain boots, sneakers, or water shoes. Please note that they will want an extra pair of shoes specifically for the tidepools because they might get wet.</a:t>
            </a:r>
            <a:endParaRPr sz="1200">
              <a:solidFill>
                <a:schemeClr val="dk1"/>
              </a:solidFill>
            </a:endParaRPr>
          </a:p>
          <a:p>
            <a:pPr marL="0" lvl="0" indent="0" algn="l" rtl="0">
              <a:lnSpc>
                <a:spcPct val="107916"/>
              </a:lnSpc>
              <a:spcBef>
                <a:spcPts val="0"/>
              </a:spcBef>
              <a:spcAft>
                <a:spcPts val="0"/>
              </a:spcAft>
              <a:buNone/>
            </a:pPr>
            <a:endParaRPr sz="1200">
              <a:solidFill>
                <a:schemeClr val="dk1"/>
              </a:solidFill>
            </a:endParaRPr>
          </a:p>
          <a:p>
            <a:pPr marL="0" lvl="0" indent="0" algn="l" rtl="0">
              <a:lnSpc>
                <a:spcPct val="107916"/>
              </a:lnSpc>
              <a:spcBef>
                <a:spcPts val="0"/>
              </a:spcBef>
              <a:spcAft>
                <a:spcPts val="0"/>
              </a:spcAft>
              <a:buNone/>
            </a:pPr>
            <a:r>
              <a:rPr lang="en" sz="1200">
                <a:solidFill>
                  <a:schemeClr val="dk1"/>
                </a:solidFill>
              </a:rPr>
              <a:t>Natural Bridges is also a location where Monarch Butterflies gather between November and February. Students may have the opportunity to visit the Monarch grove and see the butterflies enjoying the cover and food from the Eucalyptus trees.</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7e4c81fbb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7e4c81fb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200">
                <a:solidFill>
                  <a:schemeClr val="dk1"/>
                </a:solidFill>
              </a:rPr>
              <a:t>Exploring New Horizons Outdoor Schools align with state Next Generation Science Standards. These standards are all about connecting large ideas together, giving students confidence in doing science, and helping them understand the processes of the earth.</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7e4c81fbb_0_2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2" name="Google Shape;372;gc7e4c81fbb_0_2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We offer some recreation time at Sempervirens where they can choose what activity they want to do. This is free time for the whole camp, so your student can hang out with friends not in their cabins or trail groups, play sports on the field, on the basketball court, a gaga pit, or on the volleyball court.  Or they can eat a snack, borrow an instrument from our office, or check out a book from our library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c7e4c81fbb_0_2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2" name="Google Shape;382;gc7e4c81fbb_0_25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Teacher time is only on the full days.  So not arrival or departure day.  Your student will have some time with their classroom and teacher. They will hear about what other people in their class have been up to, since everyone does different things each day.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7e4c81fbb_0_2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8" name="Google Shape;388;gc7e4c81fbb_0_26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After dinner and clean up we come together for some evening activities. Each class will have a Night Hike Town Hall, Skit Night, or Camp Fire/Barnyard Boogie!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c7e4c81fbb_0_2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6" name="Google Shape;396;gc7e4c81fbb_0_28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And then it is time for bed. Students will have enough time to wash their faces, brush their teeth and change into their pajamas before going to bed. They will bring their own blankets or sleeping bag to keep them cozy at night. Lights out for students is at 9:30, some groups might choose to go to bed earlier. After lights out, all students are expected to be quiet in their beds going to sleep.  As mentioned there will be a cabin leader in each cabin. They will be in charge of bed time. Exploring New Horizons staff will be on-call on site in case of any nighttime questions or emergencies.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c7e4c81fbb_0_2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c7e4c81fbb_0_2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200">
                <a:solidFill>
                  <a:schemeClr val="dk1"/>
                </a:solidFill>
              </a:rPr>
              <a:t>If this is your child’s first time away from home, we encourage sleepovers before Outdoor School to prepare them for the experience. They can bring a stuffed animal, journal, or favorite book for comfort. Missing home is normal and may happen, but their schedule is busy and we keep them engaged. We won’t necessarily call the home if the child is homesick right away, they usually work through it. They will not be able to make or receive phone calls. We will call the home if your child is sick or something is wrong, but NO NEWS IS GOOD NEWS!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c7e4c81fbb_0_2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5" name="Google Shape;415;gc7e4c81fbb_0_28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Then on the last day, the students participate in a graduation ceremony for the naturalists to honor your students for all the new things they have tried and new friends they've made. Our naturalists will perform something unique for the group, and some students will get to share about their own experience as well.</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c7e4c81fbb_0_3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2" name="Google Shape;422;gc7e4c81fbb_0_30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Here is the contact sheet for anyone that you would like to get in touch with regarding your child's needs!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7e4c81fbb_0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 name="Google Shape;158;gc7e4c81fbb_0_1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Exploring New Horizons has 2 sites. Your child’s class will be visiting our Sempervirens site located just outside of Santa Cruz in Scotts Valley. About 25 miles south of San Jose.</a:t>
            </a:r>
            <a:endParaRPr sz="1200">
              <a:solidFill>
                <a:schemeClr val="dk1"/>
              </a:solidFill>
            </a:endParaRPr>
          </a:p>
          <a:p>
            <a:pPr marL="0" lvl="0" indent="0" algn="l" rtl="0">
              <a:lnSpc>
                <a:spcPct val="107916"/>
              </a:lnSpc>
              <a:spcBef>
                <a:spcPts val="0"/>
              </a:spcBef>
              <a:spcAft>
                <a:spcPts val="0"/>
              </a:spcAft>
              <a:buNone/>
            </a:pP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c7e4c81fbb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 name="Google Shape;167;gc7e4c81fbb_0_7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You will get a packing list that will tell you how many shirts, pants, socks, underwear- how much and what exactly to bring, so don’t worry about it just yet. </a:t>
            </a:r>
            <a:endParaRPr/>
          </a:p>
          <a:p>
            <a:pPr marL="0" lvl="0" indent="0" algn="l" rtl="0">
              <a:spcBef>
                <a:spcPts val="0"/>
              </a:spcBef>
              <a:spcAft>
                <a:spcPts val="0"/>
              </a:spcAft>
              <a:buNone/>
            </a:pPr>
            <a:endParaRPr/>
          </a:p>
          <a:p>
            <a:pPr marL="0" lvl="0" indent="0" algn="l" rtl="0">
              <a:lnSpc>
                <a:spcPct val="107916"/>
              </a:lnSpc>
              <a:spcBef>
                <a:spcPts val="0"/>
              </a:spcBef>
              <a:spcAft>
                <a:spcPts val="0"/>
              </a:spcAft>
              <a:buNone/>
            </a:pPr>
            <a:r>
              <a:rPr lang="en" sz="1200">
                <a:solidFill>
                  <a:schemeClr val="dk1"/>
                </a:solidFill>
              </a:rPr>
              <a:t>Students depart with their teachers and cabin leaders from their school the morning program begins.</a:t>
            </a:r>
            <a:endParaRPr sz="1200">
              <a:solidFill>
                <a:schemeClr val="dk1"/>
              </a:solidFill>
            </a:endParaRPr>
          </a:p>
          <a:p>
            <a:pPr marL="0" lvl="0" indent="0" algn="l" rtl="0">
              <a:spcBef>
                <a:spcPts val="0"/>
              </a:spcBef>
              <a:spcAft>
                <a:spcPts val="0"/>
              </a:spcAft>
              <a:buNone/>
            </a:pPr>
            <a:endParaRPr/>
          </a:p>
          <a:p>
            <a:pPr marL="0" lvl="0" indent="0" algn="l" rtl="0">
              <a:spcBef>
                <a:spcPts val="36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c7e4c81fbb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c7e4c81fbb_0_7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But you need THREE BAGS-</a:t>
            </a:r>
            <a:endParaRPr/>
          </a:p>
          <a:p>
            <a:pPr marL="457200" lvl="0" indent="-298450" algn="l" rtl="0">
              <a:spcBef>
                <a:spcPts val="0"/>
              </a:spcBef>
              <a:spcAft>
                <a:spcPts val="0"/>
              </a:spcAft>
              <a:buSzPts val="1100"/>
              <a:buAutoNum type="arabicPeriod"/>
            </a:pPr>
            <a:r>
              <a:rPr lang="en"/>
              <a:t>a bag for your clothes (suitcase or duffel bag, whatever you have) </a:t>
            </a:r>
            <a:endParaRPr/>
          </a:p>
          <a:p>
            <a:pPr marL="457200" lvl="0" indent="-298450" algn="l" rtl="0">
              <a:spcBef>
                <a:spcPts val="0"/>
              </a:spcBef>
              <a:spcAft>
                <a:spcPts val="0"/>
              </a:spcAft>
              <a:buSzPts val="1100"/>
              <a:buAutoNum type="arabicPeriod"/>
            </a:pPr>
            <a:r>
              <a:rPr lang="en"/>
              <a:t>a bag for your sleeping gear- a pillow and sleeping bag or twin sheets and a blanket. We recommend bringing your sleeping things in a large bag that will keep your things dry in case it is a rainy first day. A garbage bag works great! </a:t>
            </a:r>
            <a:endParaRPr/>
          </a:p>
          <a:p>
            <a:pPr marL="457200" lvl="0" indent="-298450" algn="l" rtl="0">
              <a:spcBef>
                <a:spcPts val="0"/>
              </a:spcBef>
              <a:spcAft>
                <a:spcPts val="0"/>
              </a:spcAft>
              <a:buSzPts val="1100"/>
              <a:buAutoNum type="arabicPeriod"/>
            </a:pPr>
            <a:r>
              <a:rPr lang="en">
                <a:solidFill>
                  <a:schemeClr val="dk1"/>
                </a:solidFill>
              </a:rPr>
              <a:t>And a backpack for your hikes and for on the bus</a:t>
            </a:r>
            <a:endParaRPr/>
          </a:p>
        </p:txBody>
      </p:sp>
      <p:sp>
        <p:nvSpPr>
          <p:cNvPr id="177" name="Google Shape;177;gc7e4c81fbb_0_7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c7e4c81fbb_0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0" name="Google Shape;190;gc7e4c81fbb_0_9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clothes you are packing should be clothes that you are ok with them getting dirty. It is OUTDOOR school- so we sit on the ground, rocks, sand, you will get a little dirty.</a:t>
            </a:r>
            <a:endParaRPr/>
          </a:p>
          <a:p>
            <a:pPr marL="0" lvl="0" indent="0" algn="l" rtl="0">
              <a:spcBef>
                <a:spcPts val="360"/>
              </a:spcBef>
              <a:spcAft>
                <a:spcPts val="0"/>
              </a:spcAft>
              <a:buNone/>
            </a:pPr>
            <a:endParaRPr/>
          </a:p>
          <a:p>
            <a:pPr marL="0" lvl="0" indent="0" algn="l" rtl="0">
              <a:spcBef>
                <a:spcPts val="360"/>
              </a:spcBef>
              <a:spcAft>
                <a:spcPts val="0"/>
              </a:spcAft>
              <a:buNone/>
            </a:pPr>
            <a:r>
              <a:rPr lang="en"/>
              <a:t>The shoes you will bring should be shoes you are comfortable walking around in most of the day, and shoes that you are comfortable with potentially getting dirty. The tennis shoes they wear at school are probably just fine. Remember to bring TWO pairs of comfortable shoes because one pair could get wet.</a:t>
            </a:r>
            <a:endParaRPr/>
          </a:p>
          <a:p>
            <a:pPr marL="0" lvl="0" indent="0" algn="l" rtl="0">
              <a:spcBef>
                <a:spcPts val="360"/>
              </a:spcBef>
              <a:spcAft>
                <a:spcPts val="0"/>
              </a:spcAft>
              <a:buNone/>
            </a:pPr>
            <a:endParaRPr/>
          </a:p>
          <a:p>
            <a:pPr marL="0" lvl="0" indent="0" algn="l" rtl="0">
              <a:spcBef>
                <a:spcPts val="360"/>
              </a:spcBef>
              <a:spcAft>
                <a:spcPts val="0"/>
              </a:spcAft>
              <a:buNone/>
            </a:pPr>
            <a:r>
              <a:rPr lang="en"/>
              <a:t>You need a backpack for every day- it will have your warm layers in it because it gets cool in the redwood forest and at night, and you need a water bottle. It can be a reusable water bottle or any sort of large water bottle, like a Gatorade container that you refill with water. Any sort of water bottle that will seal shut and not leak. You need to drink plenty of water at outdoor school since you will be hiking and active.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7e4c81fbb_0_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c7e4c81fbb_0_9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Last thing about packing- there are only three approved electronics for outdoor school.</a:t>
            </a:r>
            <a:endParaRPr/>
          </a:p>
          <a:p>
            <a:pPr marL="457200" lvl="0" indent="-298450" algn="l" rtl="0">
              <a:spcBef>
                <a:spcPts val="360"/>
              </a:spcBef>
              <a:spcAft>
                <a:spcPts val="0"/>
              </a:spcAft>
              <a:buSzPts val="1100"/>
              <a:buAutoNum type="arabicPeriod"/>
            </a:pPr>
            <a:r>
              <a:rPr lang="en"/>
              <a:t> A camera, your parents can send you with a digital camera if they want, but we have seen many of them break at Outdoor school, so we recommend a disposable camera.</a:t>
            </a:r>
            <a:endParaRPr/>
          </a:p>
          <a:p>
            <a:pPr marL="457200" lvl="0" indent="-298450" algn="l" rtl="0">
              <a:spcBef>
                <a:spcPts val="0"/>
              </a:spcBef>
              <a:spcAft>
                <a:spcPts val="0"/>
              </a:spcAft>
              <a:buSzPts val="1100"/>
              <a:buAutoNum type="arabicPeriod"/>
            </a:pPr>
            <a:r>
              <a:rPr lang="en"/>
              <a:t>You can bring a flashlight, or a headlamp</a:t>
            </a:r>
            <a:endParaRPr/>
          </a:p>
          <a:p>
            <a:pPr marL="457200" lvl="0" indent="-298450" algn="l" rtl="0">
              <a:spcBef>
                <a:spcPts val="0"/>
              </a:spcBef>
              <a:spcAft>
                <a:spcPts val="0"/>
              </a:spcAft>
              <a:buSzPts val="1100"/>
              <a:buAutoNum type="arabicPeriod"/>
            </a:pPr>
            <a:r>
              <a:rPr lang="en"/>
              <a:t>And a watch- just a normal watch without a fancy screen.</a:t>
            </a:r>
            <a:endParaRPr/>
          </a:p>
          <a:p>
            <a:pPr marL="0" lvl="0" indent="0" algn="l" rtl="0">
              <a:spcBef>
                <a:spcPts val="360"/>
              </a:spcBef>
              <a:spcAft>
                <a:spcPts val="0"/>
              </a:spcAft>
              <a:buNone/>
            </a:pPr>
            <a:endParaRPr/>
          </a:p>
          <a:p>
            <a:pPr marL="0" lvl="0" indent="0" algn="l" rtl="0">
              <a:spcBef>
                <a:spcPts val="360"/>
              </a:spcBef>
              <a:spcAft>
                <a:spcPts val="0"/>
              </a:spcAft>
              <a:buNone/>
            </a:pPr>
            <a:r>
              <a:rPr lang="en"/>
              <a:t>You might notice there is no cell phone or ipod or kindle on this list, that is for a few reasons.</a:t>
            </a:r>
            <a:endParaRPr/>
          </a:p>
          <a:p>
            <a:pPr marL="228600" lvl="0" indent="-228600" algn="l" rtl="0">
              <a:spcBef>
                <a:spcPts val="360"/>
              </a:spcBef>
              <a:spcAft>
                <a:spcPts val="0"/>
              </a:spcAft>
              <a:buClr>
                <a:schemeClr val="dk1"/>
              </a:buClr>
              <a:buSzPts val="1200"/>
              <a:buFont typeface="Calibri"/>
              <a:buAutoNum type="arabicPeriod"/>
            </a:pPr>
            <a:r>
              <a:rPr lang="en"/>
              <a:t>We do not have cell phone service at Outdoor School. Our naturalists carry radios around on hikes so we can talk to the office if we need, and the office has a landline so we can call the school if we need.</a:t>
            </a:r>
            <a:endParaRPr/>
          </a:p>
          <a:p>
            <a:pPr marL="228600" lvl="0" indent="-228600" algn="l" rtl="0">
              <a:spcBef>
                <a:spcPts val="360"/>
              </a:spcBef>
              <a:spcAft>
                <a:spcPts val="0"/>
              </a:spcAft>
              <a:buClr>
                <a:schemeClr val="dk1"/>
              </a:buClr>
              <a:buSzPts val="1200"/>
              <a:buFont typeface="Calibri"/>
              <a:buAutoNum type="arabicPeriod"/>
            </a:pPr>
            <a:r>
              <a:rPr lang="en"/>
              <a:t>We do not want you to lose it or break it</a:t>
            </a:r>
            <a:endParaRPr/>
          </a:p>
          <a:p>
            <a:pPr marL="228600" lvl="0" indent="-228600" algn="l" rtl="0">
              <a:spcBef>
                <a:spcPts val="360"/>
              </a:spcBef>
              <a:spcAft>
                <a:spcPts val="0"/>
              </a:spcAft>
              <a:buClr>
                <a:schemeClr val="dk1"/>
              </a:buClr>
              <a:buSzPts val="1200"/>
              <a:buFont typeface="Calibri"/>
              <a:buAutoNum type="arabicPeriod"/>
            </a:pPr>
            <a:r>
              <a:rPr lang="en"/>
              <a:t>We believe that it is so important for everyone to have a screen free week. Less screen time more green time!</a:t>
            </a:r>
            <a:endParaRPr/>
          </a:p>
        </p:txBody>
      </p:sp>
      <p:sp>
        <p:nvSpPr>
          <p:cNvPr id="197" name="Google Shape;197;gc7e4c81fbb_0_9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c7e4c81fbb_0_1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 name="Google Shape;208;gc7e4c81fbb_0_12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Also, please do not forget to bring rain gear. If it rains, we still go out and explore because that is when the forest really comes alive.</a:t>
            </a:r>
            <a:endParaRPr/>
          </a:p>
          <a:p>
            <a:pPr marL="0" lvl="0" indent="0" algn="l" rtl="0">
              <a:spcBef>
                <a:spcPts val="360"/>
              </a:spcBef>
              <a:spcAft>
                <a:spcPts val="0"/>
              </a:spcAft>
              <a:buNone/>
            </a:pPr>
            <a:endParaRPr/>
          </a:p>
          <a:p>
            <a:pPr marL="0" lvl="0" indent="0" algn="l" rtl="0">
              <a:spcBef>
                <a:spcPts val="360"/>
              </a:spcBef>
              <a:spcAft>
                <a:spcPts val="0"/>
              </a:spcAft>
              <a:buNone/>
            </a:pPr>
            <a:r>
              <a:rPr lang="en"/>
              <a:t>We recommend a poncho because they are small and light so you can carry it every day in your backpack just in case. Then if you need it, it is large enough to cover your backpack.</a:t>
            </a:r>
            <a:endParaRPr/>
          </a:p>
          <a:p>
            <a:pPr marL="0" lvl="0" indent="0" algn="l" rtl="0">
              <a:spcBef>
                <a:spcPts val="360"/>
              </a:spcBef>
              <a:spcAft>
                <a:spcPts val="0"/>
              </a:spcAft>
              <a:buNone/>
            </a:pPr>
            <a:endParaRPr/>
          </a:p>
          <a:p>
            <a:pPr marL="0" lvl="0" indent="0" algn="l" rtl="0">
              <a:spcBef>
                <a:spcPts val="360"/>
              </a:spcBef>
              <a:spcAft>
                <a:spcPts val="0"/>
              </a:spcAft>
              <a:buNone/>
            </a:pPr>
            <a:r>
              <a:rPr lang="en"/>
              <a:t>If it rains, you may get to see more newts, salamanders, and….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4"/>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2" name="Google Shape;62;p1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chemeClr val="dk1"/>
              </a:buClr>
              <a:buSzPts val="3200"/>
              <a:buFont typeface="Arial"/>
              <a:buNone/>
              <a:defRPr/>
            </a:lvl1pPr>
            <a:lvl2pPr lvl="1" algn="ctr" rtl="0">
              <a:spcBef>
                <a:spcPts val="560"/>
              </a:spcBef>
              <a:spcAft>
                <a:spcPts val="0"/>
              </a:spcAft>
              <a:buClr>
                <a:schemeClr val="dk1"/>
              </a:buClr>
              <a:buSzPts val="2800"/>
              <a:buFont typeface="Arial"/>
              <a:buNone/>
              <a:defRPr/>
            </a:lvl2pPr>
            <a:lvl3pPr lvl="2" algn="ctr" rtl="0">
              <a:spcBef>
                <a:spcPts val="480"/>
              </a:spcBef>
              <a:spcAft>
                <a:spcPts val="0"/>
              </a:spcAft>
              <a:buClr>
                <a:schemeClr val="dk1"/>
              </a:buClr>
              <a:buSzPts val="2400"/>
              <a:buFont typeface="Arial"/>
              <a:buNone/>
              <a:defRPr/>
            </a:lvl3pPr>
            <a:lvl4pPr lvl="3" algn="ctr" rtl="0">
              <a:spcBef>
                <a:spcPts val="400"/>
              </a:spcBef>
              <a:spcAft>
                <a:spcPts val="0"/>
              </a:spcAft>
              <a:buClr>
                <a:schemeClr val="dk1"/>
              </a:buClr>
              <a:buSzPts val="2000"/>
              <a:buFont typeface="Arial"/>
              <a:buNone/>
              <a:defRPr/>
            </a:lvl4pPr>
            <a:lvl5pPr lvl="4" algn="ctr" rtl="0">
              <a:spcBef>
                <a:spcPts val="400"/>
              </a:spcBef>
              <a:spcAft>
                <a:spcPts val="0"/>
              </a:spcAft>
              <a:buClr>
                <a:schemeClr val="dk1"/>
              </a:buClr>
              <a:buSzPts val="2000"/>
              <a:buFont typeface="Arial"/>
              <a:buNone/>
              <a:defRPr/>
            </a:lvl5pPr>
            <a:lvl6pPr lvl="5" algn="ctr" rtl="0">
              <a:spcBef>
                <a:spcPts val="400"/>
              </a:spcBef>
              <a:spcAft>
                <a:spcPts val="0"/>
              </a:spcAft>
              <a:buClr>
                <a:schemeClr val="dk1"/>
              </a:buClr>
              <a:buSzPts val="2000"/>
              <a:buFont typeface="Arial"/>
              <a:buNone/>
              <a:defRPr/>
            </a:lvl6pPr>
            <a:lvl7pPr lvl="6" algn="ctr" rtl="0">
              <a:spcBef>
                <a:spcPts val="400"/>
              </a:spcBef>
              <a:spcAft>
                <a:spcPts val="0"/>
              </a:spcAft>
              <a:buClr>
                <a:schemeClr val="dk1"/>
              </a:buClr>
              <a:buSzPts val="2000"/>
              <a:buFont typeface="Arial"/>
              <a:buNone/>
              <a:defRPr/>
            </a:lvl7pPr>
            <a:lvl8pPr lvl="7" algn="ctr" rtl="0">
              <a:spcBef>
                <a:spcPts val="400"/>
              </a:spcBef>
              <a:spcAft>
                <a:spcPts val="0"/>
              </a:spcAft>
              <a:buClr>
                <a:schemeClr val="dk1"/>
              </a:buClr>
              <a:buSzPts val="2000"/>
              <a:buFont typeface="Arial"/>
              <a:buNone/>
              <a:defRPr/>
            </a:lvl8pPr>
            <a:lvl9pPr lvl="8" algn="ctr" rtl="0">
              <a:spcBef>
                <a:spcPts val="400"/>
              </a:spcBef>
              <a:spcAft>
                <a:spcPts val="0"/>
              </a:spcAft>
              <a:buClr>
                <a:schemeClr val="dk1"/>
              </a:buClr>
              <a:buSzPts val="2000"/>
              <a:buFont typeface="Arial"/>
              <a:buNone/>
              <a:defRPr/>
            </a:lvl9pPr>
          </a:lstStyle>
          <a:p>
            <a:endParaRPr/>
          </a:p>
        </p:txBody>
      </p:sp>
      <p:sp>
        <p:nvSpPr>
          <p:cNvPr id="63" name="Google Shape;63;p15"/>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8" name="Google Shape;68;p16"/>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9" name="Google Shape;69;p16"/>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
        <p:nvSpPr>
          <p:cNvPr id="75" name="Google Shape;75;p17"/>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81" name="Google Shape;81;p1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82" name="Google Shape;82;p18"/>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88" name="Google Shape;88;p19"/>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89" name="Google Shape;89;p19"/>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90" name="Google Shape;90;p19"/>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91" name="Google Shape;91;p19"/>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6" name="Google Shape;96;p20"/>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Font typeface="Arial"/>
              <a:buChar char="•"/>
              <a:defRPr sz="3200"/>
            </a:lvl1pPr>
            <a:lvl2pPr marL="914400" lvl="1" indent="-406400" algn="l" rtl="0">
              <a:spcBef>
                <a:spcPts val="560"/>
              </a:spcBef>
              <a:spcAft>
                <a:spcPts val="0"/>
              </a:spcAft>
              <a:buClr>
                <a:schemeClr val="dk1"/>
              </a:buClr>
              <a:buSzPts val="2800"/>
              <a:buFont typeface="Arial"/>
              <a:buChar char="–"/>
              <a:defRPr sz="2800"/>
            </a:lvl2pPr>
            <a:lvl3pPr marL="1371600" lvl="2" indent="-381000" algn="l" rtl="0">
              <a:spcBef>
                <a:spcPts val="480"/>
              </a:spcBef>
              <a:spcAft>
                <a:spcPts val="0"/>
              </a:spcAft>
              <a:buClr>
                <a:schemeClr val="dk1"/>
              </a:buClr>
              <a:buSzPts val="2400"/>
              <a:buFont typeface="Arial"/>
              <a:buChar char="•"/>
              <a:defRPr sz="2400"/>
            </a:lvl3pPr>
            <a:lvl4pPr marL="1828800" lvl="3" indent="-355600" algn="l" rtl="0">
              <a:spcBef>
                <a:spcPts val="400"/>
              </a:spcBef>
              <a:spcAft>
                <a:spcPts val="0"/>
              </a:spcAft>
              <a:buClr>
                <a:schemeClr val="dk1"/>
              </a:buClr>
              <a:buSzPts val="2000"/>
              <a:buFont typeface="Arial"/>
              <a:buChar char="–"/>
              <a:defRPr sz="2000"/>
            </a:lvl4pPr>
            <a:lvl5pPr marL="2286000" lvl="4" indent="-355600" algn="l" rtl="0">
              <a:spcBef>
                <a:spcPts val="400"/>
              </a:spcBef>
              <a:spcAft>
                <a:spcPts val="0"/>
              </a:spcAft>
              <a:buClr>
                <a:schemeClr val="dk1"/>
              </a:buClr>
              <a:buSzPts val="2000"/>
              <a:buFont typeface="Arial"/>
              <a:buChar char="»"/>
              <a:defRPr sz="2000"/>
            </a:lvl5pPr>
            <a:lvl6pPr marL="2743200" lvl="5" indent="-355600" algn="l" rtl="0">
              <a:spcBef>
                <a:spcPts val="400"/>
              </a:spcBef>
              <a:spcAft>
                <a:spcPts val="0"/>
              </a:spcAft>
              <a:buClr>
                <a:schemeClr val="dk1"/>
              </a:buClr>
              <a:buSzPts val="2000"/>
              <a:buFont typeface="Arial"/>
              <a:buChar char="»"/>
              <a:defRPr sz="2000"/>
            </a:lvl6pPr>
            <a:lvl7pPr marL="3200400" lvl="6" indent="-355600" algn="l" rtl="0">
              <a:spcBef>
                <a:spcPts val="400"/>
              </a:spcBef>
              <a:spcAft>
                <a:spcPts val="0"/>
              </a:spcAft>
              <a:buClr>
                <a:schemeClr val="dk1"/>
              </a:buClr>
              <a:buSzPts val="2000"/>
              <a:buFont typeface="Arial"/>
              <a:buChar char="»"/>
              <a:defRPr sz="2000"/>
            </a:lvl7pPr>
            <a:lvl8pPr marL="3657600" lvl="7" indent="-355600" algn="l" rtl="0">
              <a:spcBef>
                <a:spcPts val="400"/>
              </a:spcBef>
              <a:spcAft>
                <a:spcPts val="0"/>
              </a:spcAft>
              <a:buClr>
                <a:schemeClr val="dk1"/>
              </a:buClr>
              <a:buSzPts val="2000"/>
              <a:buFont typeface="Arial"/>
              <a:buChar char="»"/>
              <a:defRPr sz="2000"/>
            </a:lvl8pPr>
            <a:lvl9pPr marL="4114800" lvl="8" indent="-355600" algn="l" rtl="0">
              <a:spcBef>
                <a:spcPts val="400"/>
              </a:spcBef>
              <a:spcAft>
                <a:spcPts val="0"/>
              </a:spcAft>
              <a:buClr>
                <a:schemeClr val="dk1"/>
              </a:buClr>
              <a:buSzPts val="2000"/>
              <a:buFont typeface="Arial"/>
              <a:buChar char="»"/>
              <a:defRPr sz="2000"/>
            </a:lvl9pPr>
          </a:lstStyle>
          <a:p>
            <a:endParaRPr/>
          </a:p>
        </p:txBody>
      </p:sp>
      <p:sp>
        <p:nvSpPr>
          <p:cNvPr id="102" name="Google Shape;102;p21"/>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
        <p:nvSpPr>
          <p:cNvPr id="103" name="Google Shape;103;p21"/>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 name="Google Shape;108;p2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9" name="Google Shape;109;p22"/>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
        <p:nvSpPr>
          <p:cNvPr id="110" name="Google Shape;110;p22"/>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 Id="rId9"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58.jpg"/><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62.jp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hyperlink" Target="mailto:daniel@exploringnewhorizon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
        <p:cNvGrpSpPr/>
        <p:nvPr/>
      </p:nvGrpSpPr>
      <p:grpSpPr>
        <a:xfrm>
          <a:off x="0" y="0"/>
          <a:ext cx="0" cy="0"/>
          <a:chOff x="0" y="0"/>
          <a:chExt cx="0" cy="0"/>
        </a:xfrm>
      </p:grpSpPr>
      <p:sp>
        <p:nvSpPr>
          <p:cNvPr id="129" name="Google Shape;129;p25"/>
          <p:cNvSpPr/>
          <p:nvPr/>
        </p:nvSpPr>
        <p:spPr>
          <a:xfrm>
            <a:off x="323850" y="4178875"/>
            <a:ext cx="8839200" cy="7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i="0" u="none" strike="noStrike" cap="none">
                <a:solidFill>
                  <a:srgbClr val="D55B08"/>
                </a:solidFill>
                <a:latin typeface="Montserrat"/>
                <a:ea typeface="Montserrat"/>
                <a:cs typeface="Montserrat"/>
                <a:sym typeface="Montserrat"/>
              </a:rPr>
              <a:t>Inspiring, empowering, and transforming children's</a:t>
            </a:r>
            <a:endParaRPr sz="2400" b="1">
              <a:solidFill>
                <a:srgbClr val="D55B08"/>
              </a:solidFill>
              <a:latin typeface="Montserrat"/>
              <a:ea typeface="Montserrat"/>
              <a:cs typeface="Montserrat"/>
              <a:sym typeface="Montserrat"/>
            </a:endParaRPr>
          </a:p>
          <a:p>
            <a:pPr marL="0" marR="0" lvl="0" indent="0" algn="ctr" rtl="0">
              <a:spcBef>
                <a:spcPts val="0"/>
              </a:spcBef>
              <a:spcAft>
                <a:spcPts val="0"/>
              </a:spcAft>
              <a:buNone/>
            </a:pPr>
            <a:r>
              <a:rPr lang="en" sz="2400" b="1" i="0" u="none" strike="noStrike" cap="none">
                <a:solidFill>
                  <a:srgbClr val="D55B08"/>
                </a:solidFill>
                <a:latin typeface="Montserrat"/>
                <a:ea typeface="Montserrat"/>
                <a:cs typeface="Montserrat"/>
                <a:sym typeface="Montserrat"/>
              </a:rPr>
              <a:t>lives through outdoor education.</a:t>
            </a:r>
            <a:endParaRPr sz="2400" b="1">
              <a:solidFill>
                <a:srgbClr val="D55B08"/>
              </a:solidFill>
              <a:latin typeface="Montserrat"/>
              <a:ea typeface="Montserrat"/>
              <a:cs typeface="Montserrat"/>
              <a:sym typeface="Montserrat"/>
            </a:endParaRPr>
          </a:p>
        </p:txBody>
      </p:sp>
      <p:pic>
        <p:nvPicPr>
          <p:cNvPr id="130" name="Google Shape;130;p25" descr="C:\Users\Program Coodinator\Desktop\ENH Main Full Color_1.jpg"/>
          <p:cNvPicPr preferRelativeResize="0"/>
          <p:nvPr/>
        </p:nvPicPr>
        <p:blipFill rotWithShape="1">
          <a:blip r:embed="rId3">
            <a:alphaModFix/>
          </a:blip>
          <a:srcRect/>
          <a:stretch/>
        </p:blipFill>
        <p:spPr>
          <a:xfrm>
            <a:off x="3210437" y="382725"/>
            <a:ext cx="3066047" cy="3657601"/>
          </a:xfrm>
          <a:prstGeom prst="rect">
            <a:avLst/>
          </a:prstGeom>
          <a:noFill/>
          <a:ln>
            <a:noFill/>
          </a:ln>
        </p:spPr>
      </p:pic>
      <p:pic>
        <p:nvPicPr>
          <p:cNvPr id="131" name="Google Shape;131;p25"/>
          <p:cNvPicPr preferRelativeResize="0"/>
          <p:nvPr/>
        </p:nvPicPr>
        <p:blipFill rotWithShape="1">
          <a:blip r:embed="rId4">
            <a:alphaModFix/>
          </a:blip>
          <a:srcRect r="48352" b="30357"/>
          <a:stretch/>
        </p:blipFill>
        <p:spPr>
          <a:xfrm rot="10800000">
            <a:off x="12" y="-8"/>
            <a:ext cx="1665302" cy="1922417"/>
          </a:xfrm>
          <a:prstGeom prst="rect">
            <a:avLst/>
          </a:prstGeom>
          <a:noFill/>
          <a:ln>
            <a:noFill/>
          </a:ln>
        </p:spPr>
      </p:pic>
      <p:pic>
        <p:nvPicPr>
          <p:cNvPr id="132" name="Google Shape;132;p25"/>
          <p:cNvPicPr preferRelativeResize="0"/>
          <p:nvPr/>
        </p:nvPicPr>
        <p:blipFill rotWithShape="1">
          <a:blip r:embed="rId4">
            <a:alphaModFix/>
          </a:blip>
          <a:srcRect l="54879" b="69228"/>
          <a:stretch/>
        </p:blipFill>
        <p:spPr>
          <a:xfrm rot="10800000">
            <a:off x="6152813" y="12"/>
            <a:ext cx="1947150" cy="1136875"/>
          </a:xfrm>
          <a:prstGeom prst="rect">
            <a:avLst/>
          </a:prstGeom>
          <a:noFill/>
          <a:ln>
            <a:noFill/>
          </a:ln>
        </p:spPr>
      </p:pic>
      <p:pic>
        <p:nvPicPr>
          <p:cNvPr id="133" name="Google Shape;133;p25"/>
          <p:cNvPicPr preferRelativeResize="0"/>
          <p:nvPr/>
        </p:nvPicPr>
        <p:blipFill rotWithShape="1">
          <a:blip r:embed="rId4">
            <a:alphaModFix/>
          </a:blip>
          <a:srcRect r="75885" b="75941"/>
          <a:stretch/>
        </p:blipFill>
        <p:spPr>
          <a:xfrm rot="5399996">
            <a:off x="-89950" y="1958975"/>
            <a:ext cx="1233400" cy="1053499"/>
          </a:xfrm>
          <a:prstGeom prst="rect">
            <a:avLst/>
          </a:prstGeom>
          <a:noFill/>
          <a:ln>
            <a:noFill/>
          </a:ln>
        </p:spPr>
      </p:pic>
      <p:pic>
        <p:nvPicPr>
          <p:cNvPr id="134" name="Google Shape;134;p25"/>
          <p:cNvPicPr preferRelativeResize="0"/>
          <p:nvPr/>
        </p:nvPicPr>
        <p:blipFill rotWithShape="1">
          <a:blip r:embed="rId4">
            <a:alphaModFix/>
          </a:blip>
          <a:srcRect r="75885" b="75941"/>
          <a:stretch/>
        </p:blipFill>
        <p:spPr>
          <a:xfrm rot="10799996">
            <a:off x="1652575" y="0"/>
            <a:ext cx="1123125" cy="959299"/>
          </a:xfrm>
          <a:prstGeom prst="rect">
            <a:avLst/>
          </a:prstGeom>
          <a:noFill/>
          <a:ln>
            <a:noFill/>
          </a:ln>
        </p:spPr>
      </p:pic>
      <p:pic>
        <p:nvPicPr>
          <p:cNvPr id="135" name="Google Shape;135;p25"/>
          <p:cNvPicPr preferRelativeResize="0"/>
          <p:nvPr/>
        </p:nvPicPr>
        <p:blipFill rotWithShape="1">
          <a:blip r:embed="rId4">
            <a:alphaModFix/>
          </a:blip>
          <a:srcRect r="64993" b="30357"/>
          <a:stretch/>
        </p:blipFill>
        <p:spPr>
          <a:xfrm>
            <a:off x="8015271" y="0"/>
            <a:ext cx="1128725" cy="1922400"/>
          </a:xfrm>
          <a:prstGeom prst="rect">
            <a:avLst/>
          </a:prstGeom>
          <a:noFill/>
          <a:ln>
            <a:noFill/>
          </a:ln>
        </p:spPr>
      </p:pic>
      <p:pic>
        <p:nvPicPr>
          <p:cNvPr id="136" name="Google Shape;136;p25"/>
          <p:cNvPicPr preferRelativeResize="0"/>
          <p:nvPr/>
        </p:nvPicPr>
        <p:blipFill rotWithShape="1">
          <a:blip r:embed="rId4">
            <a:alphaModFix/>
          </a:blip>
          <a:srcRect r="75885" b="75941"/>
          <a:stretch/>
        </p:blipFill>
        <p:spPr>
          <a:xfrm rot="-5534895">
            <a:off x="8100175" y="2178237"/>
            <a:ext cx="1123126" cy="95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8"/>
        <p:cNvGrpSpPr/>
        <p:nvPr/>
      </p:nvGrpSpPr>
      <p:grpSpPr>
        <a:xfrm>
          <a:off x="0" y="0"/>
          <a:ext cx="0" cy="0"/>
          <a:chOff x="0" y="0"/>
          <a:chExt cx="0" cy="0"/>
        </a:xfrm>
      </p:grpSpPr>
      <p:pic>
        <p:nvPicPr>
          <p:cNvPr id="219" name="Google Shape;219;p3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20" name="Google Shape;220;p34"/>
          <p:cNvSpPr/>
          <p:nvPr/>
        </p:nvSpPr>
        <p:spPr>
          <a:xfrm>
            <a:off x="-146650" y="3723173"/>
            <a:ext cx="9169500" cy="82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rgbClr val="FFC000"/>
                </a:solidFill>
                <a:latin typeface="Montserrat"/>
                <a:ea typeface="Montserrat"/>
                <a:cs typeface="Montserrat"/>
                <a:sym typeface="Montserrat"/>
              </a:rPr>
              <a:t>Naturalists, Health Care Supervisor, Principal and Classroom Teachers!</a:t>
            </a:r>
            <a:endParaRPr sz="2400">
              <a:latin typeface="Montserrat"/>
              <a:ea typeface="Montserrat"/>
              <a:cs typeface="Montserrat"/>
              <a:sym typeface="Montserrat"/>
            </a:endParaRPr>
          </a:p>
        </p:txBody>
      </p:sp>
      <p:sp>
        <p:nvSpPr>
          <p:cNvPr id="221" name="Google Shape;221;p34"/>
          <p:cNvSpPr/>
          <p:nvPr/>
        </p:nvSpPr>
        <p:spPr>
          <a:xfrm>
            <a:off x="542825" y="50450"/>
            <a:ext cx="4029300" cy="692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5900" b="1">
                <a:solidFill>
                  <a:srgbClr val="FFC000"/>
                </a:solidFill>
                <a:latin typeface="Luckiest Guy"/>
                <a:ea typeface="Luckiest Guy"/>
                <a:cs typeface="Luckiest Guy"/>
                <a:sym typeface="Luckiest Guy"/>
              </a:rPr>
              <a:t>WELCOME</a:t>
            </a:r>
            <a:r>
              <a:rPr lang="en" sz="5400" b="1">
                <a:solidFill>
                  <a:srgbClr val="FFC000"/>
                </a:solidFill>
                <a:latin typeface="Luckiest Guy"/>
                <a:ea typeface="Luckiest Guy"/>
                <a:cs typeface="Luckiest Guy"/>
                <a:sym typeface="Luckiest Guy"/>
              </a:rPr>
              <a:t>!</a:t>
            </a:r>
            <a:endParaRPr>
              <a:latin typeface="Luckiest Guy"/>
              <a:ea typeface="Luckiest Guy"/>
              <a:cs typeface="Luckiest Guy"/>
              <a:sym typeface="Luckiest Guy"/>
            </a:endParaRPr>
          </a:p>
        </p:txBody>
      </p:sp>
      <p:sp>
        <p:nvSpPr>
          <p:cNvPr id="222" name="Google Shape;222;p34"/>
          <p:cNvSpPr/>
          <p:nvPr/>
        </p:nvSpPr>
        <p:spPr>
          <a:xfrm>
            <a:off x="1513650" y="4546675"/>
            <a:ext cx="6116700" cy="4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rgbClr val="FFC000"/>
                </a:solidFill>
                <a:latin typeface="Montserrat"/>
                <a:ea typeface="Montserrat"/>
                <a:cs typeface="Montserrat"/>
                <a:sym typeface="Montserrat"/>
              </a:rPr>
              <a:t>We’re all here to help, just ask!</a:t>
            </a:r>
            <a:endParaRPr sz="24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226"/>
        <p:cNvGrpSpPr/>
        <p:nvPr/>
      </p:nvGrpSpPr>
      <p:grpSpPr>
        <a:xfrm>
          <a:off x="0" y="0"/>
          <a:ext cx="0" cy="0"/>
          <a:chOff x="0" y="0"/>
          <a:chExt cx="0" cy="0"/>
        </a:xfrm>
      </p:grpSpPr>
      <p:sp>
        <p:nvSpPr>
          <p:cNvPr id="227" name="Google Shape;227;p35"/>
          <p:cNvSpPr txBox="1"/>
          <p:nvPr/>
        </p:nvSpPr>
        <p:spPr>
          <a:xfrm>
            <a:off x="0" y="0"/>
            <a:ext cx="90054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5600">
                <a:solidFill>
                  <a:srgbClr val="016267"/>
                </a:solidFill>
                <a:latin typeface="Montserrat"/>
                <a:ea typeface="Montserrat"/>
                <a:cs typeface="Montserrat"/>
                <a:sym typeface="Montserrat"/>
              </a:rPr>
              <a:t>Health Care Supervisor &amp;</a:t>
            </a:r>
            <a:r>
              <a:rPr lang="en" sz="1000">
                <a:latin typeface="Montserrat"/>
                <a:ea typeface="Montserrat"/>
                <a:cs typeface="Montserrat"/>
                <a:sym typeface="Montserrat"/>
              </a:rPr>
              <a:t>  </a:t>
            </a:r>
            <a:r>
              <a:rPr lang="en" sz="5600">
                <a:solidFill>
                  <a:srgbClr val="016267"/>
                </a:solidFill>
                <a:latin typeface="Montserrat"/>
                <a:ea typeface="Montserrat"/>
                <a:cs typeface="Montserrat"/>
                <a:sym typeface="Montserrat"/>
              </a:rPr>
              <a:t>Health Habitat</a:t>
            </a:r>
            <a:endParaRPr sz="1000">
              <a:latin typeface="Montserrat"/>
              <a:ea typeface="Montserrat"/>
              <a:cs typeface="Montserrat"/>
              <a:sym typeface="Montserrat"/>
            </a:endParaRPr>
          </a:p>
        </p:txBody>
      </p:sp>
      <p:sp>
        <p:nvSpPr>
          <p:cNvPr id="228" name="Google Shape;228;p35"/>
          <p:cNvSpPr txBox="1"/>
          <p:nvPr/>
        </p:nvSpPr>
        <p:spPr>
          <a:xfrm>
            <a:off x="177475" y="2366650"/>
            <a:ext cx="5091600" cy="2462700"/>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rgbClr val="016267"/>
              </a:buClr>
              <a:buSzPts val="2400"/>
              <a:buFont typeface="Montserrat"/>
              <a:buChar char="•"/>
            </a:pPr>
            <a:r>
              <a:rPr lang="en" sz="2400">
                <a:solidFill>
                  <a:srgbClr val="016267"/>
                </a:solidFill>
                <a:latin typeface="Montserrat"/>
                <a:ea typeface="Montserrat"/>
                <a:cs typeface="Montserrat"/>
                <a:sym typeface="Montserrat"/>
              </a:rPr>
              <a:t>All medications are kept in our</a:t>
            </a:r>
            <a:br>
              <a:rPr lang="en" sz="2400">
                <a:solidFill>
                  <a:srgbClr val="016267"/>
                </a:solidFill>
                <a:latin typeface="Montserrat"/>
                <a:ea typeface="Montserrat"/>
                <a:cs typeface="Montserrat"/>
                <a:sym typeface="Montserrat"/>
              </a:rPr>
            </a:br>
            <a:r>
              <a:rPr lang="en" sz="2400">
                <a:solidFill>
                  <a:srgbClr val="016267"/>
                </a:solidFill>
                <a:latin typeface="Montserrat"/>
                <a:ea typeface="Montserrat"/>
                <a:cs typeface="Montserrat"/>
                <a:sym typeface="Montserrat"/>
              </a:rPr>
              <a:t>  health habitat</a:t>
            </a:r>
            <a:endParaRPr>
              <a:latin typeface="Montserrat"/>
              <a:ea typeface="Montserrat"/>
              <a:cs typeface="Montserrat"/>
              <a:sym typeface="Montserrat"/>
            </a:endParaRPr>
          </a:p>
          <a:p>
            <a:pPr marL="0" marR="0" lvl="0" indent="-152400" algn="l" rtl="0">
              <a:spcBef>
                <a:spcPts val="600"/>
              </a:spcBef>
              <a:spcAft>
                <a:spcPts val="0"/>
              </a:spcAft>
              <a:buClr>
                <a:srgbClr val="016267"/>
              </a:buClr>
              <a:buSzPts val="2400"/>
              <a:buFont typeface="Montserrat"/>
              <a:buChar char="•"/>
            </a:pPr>
            <a:r>
              <a:rPr lang="en" sz="2400">
                <a:solidFill>
                  <a:srgbClr val="016267"/>
                </a:solidFill>
                <a:latin typeface="Montserrat"/>
                <a:ea typeface="Montserrat"/>
                <a:cs typeface="Montserrat"/>
                <a:sym typeface="Montserrat"/>
              </a:rPr>
              <a:t>Keep your </a:t>
            </a:r>
            <a:r>
              <a:rPr lang="en" sz="2400">
                <a:solidFill>
                  <a:srgbClr val="C00000"/>
                </a:solidFill>
                <a:latin typeface="Montserrat"/>
                <a:ea typeface="Montserrat"/>
                <a:cs typeface="Montserrat"/>
                <a:sym typeface="Montserrat"/>
              </a:rPr>
              <a:t>Inhaler</a:t>
            </a:r>
            <a:r>
              <a:rPr lang="en" sz="2400">
                <a:solidFill>
                  <a:srgbClr val="016267"/>
                </a:solidFill>
                <a:latin typeface="Montserrat"/>
                <a:ea typeface="Montserrat"/>
                <a:cs typeface="Montserrat"/>
                <a:sym typeface="Montserrat"/>
              </a:rPr>
              <a:t> &amp; </a:t>
            </a:r>
            <a:r>
              <a:rPr lang="en" sz="2400">
                <a:solidFill>
                  <a:srgbClr val="C00000"/>
                </a:solidFill>
                <a:latin typeface="Montserrat"/>
                <a:ea typeface="Montserrat"/>
                <a:cs typeface="Montserrat"/>
                <a:sym typeface="Montserrat"/>
              </a:rPr>
              <a:t>EpiPen</a:t>
            </a:r>
            <a:r>
              <a:rPr lang="en" sz="2400">
                <a:solidFill>
                  <a:srgbClr val="016267"/>
                </a:solidFill>
                <a:latin typeface="Montserrat"/>
                <a:ea typeface="Montserrat"/>
                <a:cs typeface="Montserrat"/>
                <a:sym typeface="Montserrat"/>
              </a:rPr>
              <a:t> </a:t>
            </a:r>
            <a:br>
              <a:rPr lang="en" sz="2400">
                <a:solidFill>
                  <a:srgbClr val="016267"/>
                </a:solidFill>
                <a:latin typeface="Montserrat"/>
                <a:ea typeface="Montserrat"/>
                <a:cs typeface="Montserrat"/>
                <a:sym typeface="Montserrat"/>
              </a:rPr>
            </a:br>
            <a:r>
              <a:rPr lang="en" sz="2400">
                <a:solidFill>
                  <a:srgbClr val="016267"/>
                </a:solidFill>
                <a:latin typeface="Montserrat"/>
                <a:ea typeface="Montserrat"/>
                <a:cs typeface="Montserrat"/>
                <a:sym typeface="Montserrat"/>
              </a:rPr>
              <a:t>  with you AT ALL TIMES</a:t>
            </a:r>
            <a:endParaRPr sz="2400">
              <a:solidFill>
                <a:srgbClr val="016267"/>
              </a:solidFill>
              <a:latin typeface="Montserrat"/>
              <a:ea typeface="Montserrat"/>
              <a:cs typeface="Montserrat"/>
              <a:sym typeface="Montserrat"/>
            </a:endParaRPr>
          </a:p>
          <a:p>
            <a:pPr marL="0" marR="0" lvl="0" indent="-152400" algn="l" rtl="0">
              <a:spcBef>
                <a:spcPts val="600"/>
              </a:spcBef>
              <a:spcAft>
                <a:spcPts val="0"/>
              </a:spcAft>
              <a:buClr>
                <a:srgbClr val="016267"/>
              </a:buClr>
              <a:buSzPts val="2400"/>
              <a:buFont typeface="Montserrat"/>
              <a:buChar char="•"/>
            </a:pPr>
            <a:r>
              <a:rPr lang="en" sz="2400">
                <a:solidFill>
                  <a:srgbClr val="016267"/>
                </a:solidFill>
                <a:latin typeface="Montserrat"/>
                <a:ea typeface="Montserrat"/>
                <a:cs typeface="Montserrat"/>
                <a:sym typeface="Montserrat"/>
              </a:rPr>
              <a:t>No food or medicine in the cabins!</a:t>
            </a:r>
            <a:endParaRPr sz="2400">
              <a:solidFill>
                <a:srgbClr val="016267"/>
              </a:solidFill>
              <a:latin typeface="Montserrat"/>
              <a:ea typeface="Montserrat"/>
              <a:cs typeface="Montserrat"/>
              <a:sym typeface="Montserrat"/>
            </a:endParaRPr>
          </a:p>
        </p:txBody>
      </p:sp>
      <p:pic>
        <p:nvPicPr>
          <p:cNvPr id="229" name="Google Shape;229;p35"/>
          <p:cNvPicPr preferRelativeResize="0"/>
          <p:nvPr/>
        </p:nvPicPr>
        <p:blipFill>
          <a:blip r:embed="rId3">
            <a:alphaModFix/>
          </a:blip>
          <a:stretch>
            <a:fillRect/>
          </a:stretch>
        </p:blipFill>
        <p:spPr>
          <a:xfrm>
            <a:off x="5057625" y="1816200"/>
            <a:ext cx="3947776" cy="3183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33"/>
        <p:cNvGrpSpPr/>
        <p:nvPr/>
      </p:nvGrpSpPr>
      <p:grpSpPr>
        <a:xfrm>
          <a:off x="0" y="0"/>
          <a:ext cx="0" cy="0"/>
          <a:chOff x="0" y="0"/>
          <a:chExt cx="0" cy="0"/>
        </a:xfrm>
      </p:grpSpPr>
      <p:sp>
        <p:nvSpPr>
          <p:cNvPr id="234" name="Google Shape;234;p36"/>
          <p:cNvSpPr txBox="1"/>
          <p:nvPr/>
        </p:nvSpPr>
        <p:spPr>
          <a:xfrm>
            <a:off x="0" y="108250"/>
            <a:ext cx="9144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400">
                <a:solidFill>
                  <a:schemeClr val="dk1"/>
                </a:solidFill>
                <a:latin typeface="Pacifico"/>
                <a:ea typeface="Pacifico"/>
                <a:cs typeface="Pacifico"/>
                <a:sym typeface="Pacifico"/>
              </a:rPr>
              <a:t>Student Medical History &amp; Authorization Form</a:t>
            </a:r>
            <a:endParaRPr sz="4700">
              <a:latin typeface="Pacifico"/>
              <a:ea typeface="Pacifico"/>
              <a:cs typeface="Pacifico"/>
              <a:sym typeface="Pacifico"/>
            </a:endParaRPr>
          </a:p>
        </p:txBody>
      </p:sp>
      <p:pic>
        <p:nvPicPr>
          <p:cNvPr id="235" name="Google Shape;235;p36"/>
          <p:cNvPicPr preferRelativeResize="0"/>
          <p:nvPr/>
        </p:nvPicPr>
        <p:blipFill>
          <a:blip r:embed="rId3">
            <a:alphaModFix/>
          </a:blip>
          <a:stretch>
            <a:fillRect/>
          </a:stretch>
        </p:blipFill>
        <p:spPr>
          <a:xfrm>
            <a:off x="619500" y="815300"/>
            <a:ext cx="3228175" cy="4181626"/>
          </a:xfrm>
          <a:prstGeom prst="rect">
            <a:avLst/>
          </a:prstGeom>
          <a:noFill/>
          <a:ln>
            <a:noFill/>
          </a:ln>
        </p:spPr>
      </p:pic>
      <p:pic>
        <p:nvPicPr>
          <p:cNvPr id="236" name="Google Shape;236;p36"/>
          <p:cNvPicPr preferRelativeResize="0"/>
          <p:nvPr/>
        </p:nvPicPr>
        <p:blipFill>
          <a:blip r:embed="rId4">
            <a:alphaModFix/>
          </a:blip>
          <a:stretch>
            <a:fillRect/>
          </a:stretch>
        </p:blipFill>
        <p:spPr>
          <a:xfrm>
            <a:off x="4739000" y="816250"/>
            <a:ext cx="3228175" cy="4174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40"/>
        <p:cNvGrpSpPr/>
        <p:nvPr/>
      </p:nvGrpSpPr>
      <p:grpSpPr>
        <a:xfrm>
          <a:off x="0" y="0"/>
          <a:ext cx="0" cy="0"/>
          <a:chOff x="0" y="0"/>
          <a:chExt cx="0" cy="0"/>
        </a:xfrm>
      </p:grpSpPr>
      <p:sp>
        <p:nvSpPr>
          <p:cNvPr id="241" name="Google Shape;241;p37"/>
          <p:cNvSpPr txBox="1"/>
          <p:nvPr/>
        </p:nvSpPr>
        <p:spPr>
          <a:xfrm>
            <a:off x="0" y="537875"/>
            <a:ext cx="9144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a:solidFill>
                  <a:schemeClr val="dk1"/>
                </a:solidFill>
                <a:latin typeface="Pacifico"/>
                <a:ea typeface="Pacifico"/>
                <a:cs typeface="Pacifico"/>
                <a:sym typeface="Pacifico"/>
              </a:rPr>
              <a:t>Student Medical History &amp; Authorization Form</a:t>
            </a:r>
            <a:endParaRPr sz="4700">
              <a:latin typeface="Pacifico"/>
              <a:ea typeface="Pacifico"/>
              <a:cs typeface="Pacifico"/>
              <a:sym typeface="Pacifico"/>
            </a:endParaRPr>
          </a:p>
        </p:txBody>
      </p:sp>
      <p:sp>
        <p:nvSpPr>
          <p:cNvPr id="242" name="Google Shape;242;p37"/>
          <p:cNvSpPr txBox="1"/>
          <p:nvPr/>
        </p:nvSpPr>
        <p:spPr>
          <a:xfrm>
            <a:off x="0" y="1769375"/>
            <a:ext cx="9144000" cy="2555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Montserrat"/>
              <a:buChar char="-"/>
            </a:pPr>
            <a:r>
              <a:rPr lang="en" sz="2200">
                <a:latin typeface="Montserrat"/>
                <a:ea typeface="Montserrat"/>
                <a:cs typeface="Montserrat"/>
                <a:sym typeface="Montserrat"/>
              </a:rPr>
              <a:t>FOR ALL MEDICATIONS: Name, dosage, and time given</a:t>
            </a:r>
            <a:endParaRPr sz="2200">
              <a:latin typeface="Montserrat"/>
              <a:ea typeface="Montserrat"/>
              <a:cs typeface="Montserrat"/>
              <a:sym typeface="Montserrat"/>
            </a:endParaRPr>
          </a:p>
          <a:p>
            <a:pPr marL="457200" lvl="0" indent="-368300" algn="l" rtl="0">
              <a:spcBef>
                <a:spcPts val="0"/>
              </a:spcBef>
              <a:spcAft>
                <a:spcPts val="0"/>
              </a:spcAft>
              <a:buSzPts val="2200"/>
              <a:buFont typeface="Montserrat"/>
              <a:buChar char="-"/>
            </a:pPr>
            <a:r>
              <a:rPr lang="en" sz="2200">
                <a:latin typeface="Montserrat"/>
                <a:ea typeface="Montserrat"/>
                <a:cs typeface="Montserrat"/>
                <a:sym typeface="Montserrat"/>
              </a:rPr>
              <a:t>HAS TO be sent in original bottle and in a plastic bag</a:t>
            </a:r>
            <a:endParaRPr sz="2200">
              <a:latin typeface="Montserrat"/>
              <a:ea typeface="Montserrat"/>
              <a:cs typeface="Montserrat"/>
              <a:sym typeface="Montserrat"/>
            </a:endParaRPr>
          </a:p>
          <a:p>
            <a:pPr marL="457200" lvl="0" indent="-368300" algn="l" rtl="0">
              <a:spcBef>
                <a:spcPts val="0"/>
              </a:spcBef>
              <a:spcAft>
                <a:spcPts val="0"/>
              </a:spcAft>
              <a:buSzPts val="2200"/>
              <a:buFont typeface="Montserrat"/>
              <a:buChar char="-"/>
            </a:pPr>
            <a:r>
              <a:rPr lang="en" sz="2200">
                <a:latin typeface="Montserrat"/>
                <a:ea typeface="Montserrat"/>
                <a:cs typeface="Montserrat"/>
                <a:sym typeface="Montserrat"/>
              </a:rPr>
              <a:t>Check boxes for our over the counter meds and First Aid</a:t>
            </a:r>
            <a:endParaRPr sz="2200">
              <a:latin typeface="Montserrat"/>
              <a:ea typeface="Montserrat"/>
              <a:cs typeface="Montserrat"/>
              <a:sym typeface="Montserrat"/>
            </a:endParaRPr>
          </a:p>
          <a:p>
            <a:pPr marL="457200" lvl="0" indent="-368300" algn="l" rtl="0">
              <a:spcBef>
                <a:spcPts val="0"/>
              </a:spcBef>
              <a:spcAft>
                <a:spcPts val="0"/>
              </a:spcAft>
              <a:buSzPts val="2200"/>
              <a:buFont typeface="Montserrat"/>
              <a:buChar char="-"/>
            </a:pPr>
            <a:r>
              <a:rPr lang="en" sz="2200">
                <a:latin typeface="Montserrat"/>
                <a:ea typeface="Montserrat"/>
                <a:cs typeface="Montserrat"/>
                <a:sym typeface="Montserrat"/>
              </a:rPr>
              <a:t>Car sickness, BW (bedwetting), SW (sleepwalker), and ST (sleeptalker)</a:t>
            </a:r>
            <a:endParaRPr sz="2200">
              <a:latin typeface="Montserrat"/>
              <a:ea typeface="Montserrat"/>
              <a:cs typeface="Montserrat"/>
              <a:sym typeface="Montserrat"/>
            </a:endParaRPr>
          </a:p>
          <a:p>
            <a:pPr marL="914400" lvl="0" indent="0" algn="l" rtl="0">
              <a:spcBef>
                <a:spcPts val="0"/>
              </a:spcBef>
              <a:spcAft>
                <a:spcPts val="0"/>
              </a:spcAft>
              <a:buNone/>
            </a:pPr>
            <a:r>
              <a:rPr lang="en" sz="2200">
                <a:latin typeface="Montserrat"/>
                <a:ea typeface="Montserrat"/>
                <a:cs typeface="Montserrat"/>
                <a:sym typeface="Montserrat"/>
              </a:rPr>
              <a:t>Call or email our Director with questions or concerns @ daniel@exploringnewhorizons.org</a:t>
            </a:r>
            <a:endParaRPr sz="22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8"/>
          <p:cNvSpPr txBox="1"/>
          <p:nvPr/>
        </p:nvSpPr>
        <p:spPr>
          <a:xfrm>
            <a:off x="601200" y="164600"/>
            <a:ext cx="7941600" cy="10620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700">
                <a:latin typeface="Pacifico"/>
                <a:ea typeface="Pacifico"/>
                <a:cs typeface="Pacifico"/>
                <a:sym typeface="Pacifico"/>
              </a:rPr>
              <a:t>Tips for a Healthy Trip!</a:t>
            </a:r>
            <a:endParaRPr sz="5700">
              <a:latin typeface="Pacifico"/>
              <a:ea typeface="Pacifico"/>
              <a:cs typeface="Pacifico"/>
              <a:sym typeface="Pacifico"/>
            </a:endParaRPr>
          </a:p>
        </p:txBody>
      </p:sp>
      <p:sp>
        <p:nvSpPr>
          <p:cNvPr id="248" name="Google Shape;248;p38"/>
          <p:cNvSpPr txBox="1"/>
          <p:nvPr/>
        </p:nvSpPr>
        <p:spPr>
          <a:xfrm>
            <a:off x="905250" y="1645925"/>
            <a:ext cx="7098000" cy="1939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Montserrat"/>
              <a:buChar char="-"/>
            </a:pPr>
            <a:r>
              <a:rPr lang="en" sz="1900">
                <a:latin typeface="Montserrat"/>
                <a:ea typeface="Montserrat"/>
                <a:cs typeface="Montserrat"/>
                <a:sym typeface="Montserrat"/>
              </a:rPr>
              <a:t>Keep sick kids at home</a:t>
            </a:r>
            <a:endParaRPr sz="1900">
              <a:latin typeface="Montserrat"/>
              <a:ea typeface="Montserrat"/>
              <a:cs typeface="Montserrat"/>
              <a:sym typeface="Montserrat"/>
            </a:endParaRPr>
          </a:p>
          <a:p>
            <a:pPr marL="457200" lvl="0" indent="-349250" algn="l" rtl="0">
              <a:spcBef>
                <a:spcPts val="0"/>
              </a:spcBef>
              <a:spcAft>
                <a:spcPts val="0"/>
              </a:spcAft>
              <a:buSzPts val="1900"/>
              <a:buFont typeface="Montserrat"/>
              <a:buChar char="-"/>
            </a:pPr>
            <a:r>
              <a:rPr lang="en" sz="1900">
                <a:latin typeface="Montserrat"/>
                <a:ea typeface="Montserrat"/>
                <a:cs typeface="Montserrat"/>
                <a:sym typeface="Montserrat"/>
              </a:rPr>
              <a:t>Wash hands </a:t>
            </a:r>
            <a:endParaRPr sz="1900">
              <a:latin typeface="Montserrat"/>
              <a:ea typeface="Montserrat"/>
              <a:cs typeface="Montserrat"/>
              <a:sym typeface="Montserrat"/>
            </a:endParaRPr>
          </a:p>
          <a:p>
            <a:pPr marL="457200" lvl="0" indent="-349250" algn="l" rtl="0">
              <a:spcBef>
                <a:spcPts val="0"/>
              </a:spcBef>
              <a:spcAft>
                <a:spcPts val="0"/>
              </a:spcAft>
              <a:buSzPts val="1900"/>
              <a:buFont typeface="Montserrat"/>
              <a:buChar char="-"/>
            </a:pPr>
            <a:r>
              <a:rPr lang="en" sz="1900">
                <a:latin typeface="Montserrat"/>
                <a:ea typeface="Montserrat"/>
                <a:cs typeface="Montserrat"/>
                <a:sym typeface="Montserrat"/>
              </a:rPr>
              <a:t>Sneeze into elbow </a:t>
            </a:r>
            <a:endParaRPr sz="1900">
              <a:latin typeface="Montserrat"/>
              <a:ea typeface="Montserrat"/>
              <a:cs typeface="Montserrat"/>
              <a:sym typeface="Montserrat"/>
            </a:endParaRPr>
          </a:p>
          <a:p>
            <a:pPr marL="457200" lvl="0" indent="-349250" algn="l" rtl="0">
              <a:spcBef>
                <a:spcPts val="0"/>
              </a:spcBef>
              <a:spcAft>
                <a:spcPts val="0"/>
              </a:spcAft>
              <a:buSzPts val="1900"/>
              <a:buFont typeface="Montserrat"/>
              <a:buChar char="-"/>
            </a:pPr>
            <a:r>
              <a:rPr lang="en" sz="1900">
                <a:latin typeface="Montserrat"/>
                <a:ea typeface="Montserrat"/>
                <a:cs typeface="Montserrat"/>
                <a:sym typeface="Montserrat"/>
              </a:rPr>
              <a:t>Pack a water bottle and plenty of sunscreen</a:t>
            </a:r>
            <a:endParaRPr sz="1900">
              <a:latin typeface="Montserrat"/>
              <a:ea typeface="Montserrat"/>
              <a:cs typeface="Montserrat"/>
              <a:sym typeface="Montserrat"/>
            </a:endParaRPr>
          </a:p>
          <a:p>
            <a:pPr marL="457200" lvl="0" indent="-349250" algn="l" rtl="0">
              <a:spcBef>
                <a:spcPts val="0"/>
              </a:spcBef>
              <a:spcAft>
                <a:spcPts val="0"/>
              </a:spcAft>
              <a:buSzPts val="1900"/>
              <a:buFont typeface="Montserrat"/>
              <a:buChar char="-"/>
            </a:pPr>
            <a:r>
              <a:rPr lang="en" sz="1900">
                <a:latin typeface="Montserrat"/>
                <a:ea typeface="Montserrat"/>
                <a:cs typeface="Montserrat"/>
                <a:sym typeface="Montserrat"/>
              </a:rPr>
              <a:t>Encourage your student to ask for help from our naturalists, teachers, and cabin counselors!</a:t>
            </a:r>
            <a:endParaRPr sz="1900">
              <a:latin typeface="Montserrat"/>
              <a:ea typeface="Montserrat"/>
              <a:cs typeface="Montserrat"/>
              <a:sym typeface="Montserrat"/>
            </a:endParaRPr>
          </a:p>
        </p:txBody>
      </p:sp>
      <p:pic>
        <p:nvPicPr>
          <p:cNvPr id="249" name="Google Shape;249;p38"/>
          <p:cNvPicPr preferRelativeResize="0"/>
          <p:nvPr/>
        </p:nvPicPr>
        <p:blipFill rotWithShape="1">
          <a:blip r:embed="rId3">
            <a:alphaModFix/>
          </a:blip>
          <a:srcRect t="5885" b="7052"/>
          <a:stretch/>
        </p:blipFill>
        <p:spPr>
          <a:xfrm>
            <a:off x="6377950" y="2921500"/>
            <a:ext cx="2766050" cy="2222000"/>
          </a:xfrm>
          <a:prstGeom prst="rect">
            <a:avLst/>
          </a:prstGeom>
          <a:noFill/>
          <a:ln>
            <a:noFill/>
          </a:ln>
        </p:spPr>
      </p:pic>
      <p:pic>
        <p:nvPicPr>
          <p:cNvPr id="250" name="Google Shape;250;p38"/>
          <p:cNvPicPr preferRelativeResize="0"/>
          <p:nvPr/>
        </p:nvPicPr>
        <p:blipFill>
          <a:blip r:embed="rId3">
            <a:alphaModFix/>
          </a:blip>
          <a:stretch>
            <a:fillRect/>
          </a:stretch>
        </p:blipFill>
        <p:spPr>
          <a:xfrm>
            <a:off x="0" y="3081050"/>
            <a:ext cx="2174160" cy="2222000"/>
          </a:xfrm>
          <a:prstGeom prst="rect">
            <a:avLst/>
          </a:prstGeom>
          <a:noFill/>
          <a:ln>
            <a:noFill/>
          </a:ln>
        </p:spPr>
      </p:pic>
      <p:pic>
        <p:nvPicPr>
          <p:cNvPr id="251" name="Google Shape;251;p38"/>
          <p:cNvPicPr preferRelativeResize="0"/>
          <p:nvPr/>
        </p:nvPicPr>
        <p:blipFill rotWithShape="1">
          <a:blip r:embed="rId3">
            <a:alphaModFix/>
          </a:blip>
          <a:srcRect b="8575"/>
          <a:stretch/>
        </p:blipFill>
        <p:spPr>
          <a:xfrm>
            <a:off x="1995675" y="3353550"/>
            <a:ext cx="2378200" cy="1789950"/>
          </a:xfrm>
          <a:prstGeom prst="rect">
            <a:avLst/>
          </a:prstGeom>
          <a:noFill/>
          <a:ln>
            <a:noFill/>
          </a:ln>
        </p:spPr>
      </p:pic>
      <p:pic>
        <p:nvPicPr>
          <p:cNvPr id="252" name="Google Shape;252;p38"/>
          <p:cNvPicPr preferRelativeResize="0"/>
          <p:nvPr/>
        </p:nvPicPr>
        <p:blipFill>
          <a:blip r:embed="rId3">
            <a:alphaModFix/>
          </a:blip>
          <a:stretch>
            <a:fillRect/>
          </a:stretch>
        </p:blipFill>
        <p:spPr>
          <a:xfrm>
            <a:off x="4073650" y="3457800"/>
            <a:ext cx="2592325" cy="1789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9"/>
          <p:cNvSpPr txBox="1"/>
          <p:nvPr/>
        </p:nvSpPr>
        <p:spPr>
          <a:xfrm>
            <a:off x="601200" y="164600"/>
            <a:ext cx="7941600" cy="10620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700">
                <a:latin typeface="Pacifico"/>
                <a:ea typeface="Pacifico"/>
                <a:cs typeface="Pacifico"/>
                <a:sym typeface="Pacifico"/>
              </a:rPr>
              <a:t>Covid-19 Policy</a:t>
            </a:r>
            <a:endParaRPr sz="5700">
              <a:latin typeface="Pacifico"/>
              <a:ea typeface="Pacifico"/>
              <a:cs typeface="Pacifico"/>
              <a:sym typeface="Pacifico"/>
            </a:endParaRPr>
          </a:p>
        </p:txBody>
      </p:sp>
      <p:sp>
        <p:nvSpPr>
          <p:cNvPr id="258" name="Google Shape;258;p39"/>
          <p:cNvSpPr txBox="1"/>
          <p:nvPr/>
        </p:nvSpPr>
        <p:spPr>
          <a:xfrm>
            <a:off x="69225" y="1397725"/>
            <a:ext cx="3758100" cy="3632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u="sng">
                <a:latin typeface="Montserrat"/>
                <a:ea typeface="Montserrat"/>
                <a:cs typeface="Montserrat"/>
                <a:sym typeface="Montserrat"/>
              </a:rPr>
              <a:t>Pre-Program</a:t>
            </a:r>
            <a:endParaRPr sz="1800" b="1" u="sng">
              <a:latin typeface="Montserrat"/>
              <a:ea typeface="Montserrat"/>
              <a:cs typeface="Montserrat"/>
              <a:sym typeface="Montserrat"/>
            </a:endParaRPr>
          </a:p>
          <a:p>
            <a:pPr marL="457200" lvl="0" indent="-336550" algn="l" rtl="0">
              <a:spcBef>
                <a:spcPts val="0"/>
              </a:spcBef>
              <a:spcAft>
                <a:spcPts val="0"/>
              </a:spcAft>
              <a:buSzPts val="1700"/>
              <a:buFont typeface="Montserrat"/>
              <a:buChar char="●"/>
            </a:pPr>
            <a:r>
              <a:rPr lang="en" sz="1700">
                <a:latin typeface="Montserrat"/>
                <a:ea typeface="Montserrat"/>
                <a:cs typeface="Montserrat"/>
                <a:sym typeface="Montserrat"/>
              </a:rPr>
              <a:t>All ENH staff is vaccinated</a:t>
            </a:r>
            <a:endParaRPr sz="1700">
              <a:latin typeface="Montserrat"/>
              <a:ea typeface="Montserrat"/>
              <a:cs typeface="Montserrat"/>
              <a:sym typeface="Montserrat"/>
            </a:endParaRPr>
          </a:p>
          <a:p>
            <a:pPr marL="457200" lvl="0" indent="-336550" algn="l" rtl="0">
              <a:spcBef>
                <a:spcPts val="0"/>
              </a:spcBef>
              <a:spcAft>
                <a:spcPts val="0"/>
              </a:spcAft>
              <a:buSzPts val="1700"/>
              <a:buFont typeface="Montserrat"/>
              <a:buChar char="●"/>
            </a:pPr>
            <a:r>
              <a:rPr lang="en" sz="1700">
                <a:latin typeface="Montserrat"/>
                <a:ea typeface="Montserrat"/>
                <a:cs typeface="Montserrat"/>
                <a:sym typeface="Montserrat"/>
              </a:rPr>
              <a:t>Attending Teachers and Cabin Leaders must be vaccinated to attend</a:t>
            </a:r>
            <a:endParaRPr sz="1700">
              <a:latin typeface="Montserrat"/>
              <a:ea typeface="Montserrat"/>
              <a:cs typeface="Montserrat"/>
              <a:sym typeface="Montserrat"/>
            </a:endParaRPr>
          </a:p>
          <a:p>
            <a:pPr marL="457200" lvl="0" indent="-336550" algn="l" rtl="0">
              <a:spcBef>
                <a:spcPts val="0"/>
              </a:spcBef>
              <a:spcAft>
                <a:spcPts val="0"/>
              </a:spcAft>
              <a:buSzPts val="1700"/>
              <a:buFont typeface="Montserrat"/>
              <a:buChar char="●"/>
            </a:pPr>
            <a:r>
              <a:rPr lang="en" sz="1700">
                <a:latin typeface="Montserrat"/>
                <a:ea typeface="Montserrat"/>
                <a:cs typeface="Montserrat"/>
                <a:sym typeface="Montserrat"/>
              </a:rPr>
              <a:t>Students, Teachers, and Cabin Leaders with symptoms of COVID-19 will not be allowed on the bus</a:t>
            </a:r>
            <a:endParaRPr sz="1700">
              <a:latin typeface="Montserrat"/>
              <a:ea typeface="Montserrat"/>
              <a:cs typeface="Montserrat"/>
              <a:sym typeface="Montserrat"/>
            </a:endParaRPr>
          </a:p>
          <a:p>
            <a:pPr marL="457200" lvl="0" indent="-336550" algn="l" rtl="0">
              <a:spcBef>
                <a:spcPts val="0"/>
              </a:spcBef>
              <a:spcAft>
                <a:spcPts val="0"/>
              </a:spcAft>
              <a:buSzPts val="1700"/>
              <a:buFont typeface="Montserrat"/>
              <a:buChar char="●"/>
            </a:pPr>
            <a:r>
              <a:rPr lang="en" sz="1700">
                <a:latin typeface="Montserrat"/>
                <a:ea typeface="Montserrat"/>
                <a:cs typeface="Montserrat"/>
                <a:sym typeface="Montserrat"/>
              </a:rPr>
              <a:t>Testing prior is encouraged but not required</a:t>
            </a:r>
            <a:endParaRPr sz="1700">
              <a:latin typeface="Montserrat"/>
              <a:ea typeface="Montserrat"/>
              <a:cs typeface="Montserrat"/>
              <a:sym typeface="Montserrat"/>
            </a:endParaRPr>
          </a:p>
          <a:p>
            <a:pPr marL="457200" lvl="0" indent="-336550" algn="l" rtl="0">
              <a:spcBef>
                <a:spcPts val="0"/>
              </a:spcBef>
              <a:spcAft>
                <a:spcPts val="0"/>
              </a:spcAft>
              <a:buSzPts val="1700"/>
              <a:buFont typeface="Montserrat"/>
              <a:buChar char="●"/>
            </a:pPr>
            <a:r>
              <a:rPr lang="en" sz="1700">
                <a:latin typeface="Montserrat"/>
                <a:ea typeface="Montserrat"/>
                <a:cs typeface="Montserrat"/>
                <a:sym typeface="Montserrat"/>
              </a:rPr>
              <a:t>Updated Ventilation system</a:t>
            </a:r>
            <a:endParaRPr sz="1700">
              <a:latin typeface="Montserrat"/>
              <a:ea typeface="Montserrat"/>
              <a:cs typeface="Montserrat"/>
              <a:sym typeface="Montserrat"/>
            </a:endParaRPr>
          </a:p>
          <a:p>
            <a:pPr marL="457200" lvl="0" indent="0" algn="l" rtl="0">
              <a:spcBef>
                <a:spcPts val="0"/>
              </a:spcBef>
              <a:spcAft>
                <a:spcPts val="0"/>
              </a:spcAft>
              <a:buNone/>
            </a:pPr>
            <a:endParaRPr sz="1900">
              <a:latin typeface="Montserrat"/>
              <a:ea typeface="Montserrat"/>
              <a:cs typeface="Montserrat"/>
              <a:sym typeface="Montserrat"/>
            </a:endParaRPr>
          </a:p>
        </p:txBody>
      </p:sp>
      <p:sp>
        <p:nvSpPr>
          <p:cNvPr id="259" name="Google Shape;259;p39"/>
          <p:cNvSpPr txBox="1"/>
          <p:nvPr/>
        </p:nvSpPr>
        <p:spPr>
          <a:xfrm>
            <a:off x="4624250" y="1384675"/>
            <a:ext cx="4128000" cy="355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a:latin typeface="Montserrat"/>
                <a:ea typeface="Montserrat"/>
                <a:cs typeface="Montserrat"/>
                <a:sym typeface="Montserrat"/>
              </a:rPr>
              <a:t>During Program</a:t>
            </a:r>
            <a:endParaRPr sz="1600" b="1" u="sng">
              <a:latin typeface="Montserrat"/>
              <a:ea typeface="Montserrat"/>
              <a:cs typeface="Montserrat"/>
              <a:sym typeface="Montserrat"/>
            </a:endParaRPr>
          </a:p>
          <a:p>
            <a:pPr marL="457200" lvl="0" indent="-323850" algn="l" rtl="0">
              <a:spcBef>
                <a:spcPts val="0"/>
              </a:spcBef>
              <a:spcAft>
                <a:spcPts val="0"/>
              </a:spcAft>
              <a:buSzPts val="1500"/>
              <a:buFont typeface="Montserrat"/>
              <a:buChar char="●"/>
            </a:pPr>
            <a:r>
              <a:rPr lang="en" sz="1500">
                <a:latin typeface="Montserrat"/>
                <a:ea typeface="Montserrat"/>
                <a:cs typeface="Montserrat"/>
                <a:sym typeface="Montserrat"/>
              </a:rPr>
              <a:t>ENH staff and cabin leaders will conduct daily symptom checks</a:t>
            </a:r>
            <a:endParaRPr sz="1500">
              <a:latin typeface="Montserrat"/>
              <a:ea typeface="Montserrat"/>
              <a:cs typeface="Montserrat"/>
              <a:sym typeface="Montserrat"/>
            </a:endParaRPr>
          </a:p>
          <a:p>
            <a:pPr marL="457200" lvl="0" indent="-323850" algn="l" rtl="0">
              <a:spcBef>
                <a:spcPts val="0"/>
              </a:spcBef>
              <a:spcAft>
                <a:spcPts val="0"/>
              </a:spcAft>
              <a:buSzPts val="1500"/>
              <a:buFont typeface="Montserrat"/>
              <a:buChar char="●"/>
            </a:pPr>
            <a:r>
              <a:rPr lang="en" sz="1500">
                <a:latin typeface="Montserrat"/>
                <a:ea typeface="Montserrat"/>
                <a:cs typeface="Montserrat"/>
                <a:sym typeface="Montserrat"/>
              </a:rPr>
              <a:t>Nearly all activities and learning take place outside</a:t>
            </a:r>
            <a:endParaRPr sz="1500">
              <a:latin typeface="Montserrat"/>
              <a:ea typeface="Montserrat"/>
              <a:cs typeface="Montserrat"/>
              <a:sym typeface="Montserrat"/>
            </a:endParaRPr>
          </a:p>
          <a:p>
            <a:pPr marL="457200" lvl="0" indent="-336550" algn="l" rtl="0">
              <a:spcBef>
                <a:spcPts val="0"/>
              </a:spcBef>
              <a:spcAft>
                <a:spcPts val="0"/>
              </a:spcAft>
              <a:buSzPts val="1700"/>
              <a:buChar char="●"/>
            </a:pPr>
            <a:r>
              <a:rPr lang="en">
                <a:solidFill>
                  <a:schemeClr val="dk1"/>
                </a:solidFill>
                <a:latin typeface="Montserrat"/>
                <a:ea typeface="Montserrat"/>
                <a:cs typeface="Montserrat"/>
                <a:sym typeface="Montserrat"/>
              </a:rPr>
              <a:t>Before arrival at the outdoor school, students will be assigned to cohorts (cabin groups of 8-12 students and a cabin leader) that will remain together for the entire week of outdoor school without mixing </a:t>
            </a:r>
            <a:r>
              <a:rPr lang="en" b="1">
                <a:solidFill>
                  <a:schemeClr val="dk1"/>
                </a:solidFill>
                <a:latin typeface="Montserrat"/>
                <a:ea typeface="Montserrat"/>
                <a:cs typeface="Montserrat"/>
                <a:sym typeface="Montserrat"/>
              </a:rPr>
              <a:t>inside their cabins or bathrooms</a:t>
            </a:r>
            <a:r>
              <a:rPr lang="e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Students will wear masks indoors (exception: dining hall and cabins) and be grouped with their cabin cohort</a:t>
            </a:r>
            <a:endParaRPr>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p:nvPr/>
        </p:nvSpPr>
        <p:spPr>
          <a:xfrm>
            <a:off x="601200" y="164600"/>
            <a:ext cx="7941600" cy="10620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700">
                <a:latin typeface="Pacifico"/>
                <a:ea typeface="Pacifico"/>
                <a:cs typeface="Pacifico"/>
                <a:sym typeface="Pacifico"/>
              </a:rPr>
              <a:t>Covid-19 Policy</a:t>
            </a:r>
            <a:endParaRPr sz="5700">
              <a:latin typeface="Pacifico"/>
              <a:ea typeface="Pacifico"/>
              <a:cs typeface="Pacifico"/>
              <a:sym typeface="Pacifico"/>
            </a:endParaRPr>
          </a:p>
        </p:txBody>
      </p:sp>
      <p:sp>
        <p:nvSpPr>
          <p:cNvPr id="265" name="Google Shape;265;p40"/>
          <p:cNvSpPr txBox="1"/>
          <p:nvPr/>
        </p:nvSpPr>
        <p:spPr>
          <a:xfrm>
            <a:off x="496400" y="1423875"/>
            <a:ext cx="8046300" cy="2970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600" b="1" u="sng"/>
              <a:t>Symptom Response</a:t>
            </a:r>
            <a:endParaRPr sz="1600" b="1" u="sng"/>
          </a:p>
          <a:p>
            <a:pPr marL="0" lvl="0" indent="0" algn="l" rtl="0">
              <a:spcBef>
                <a:spcPts val="0"/>
              </a:spcBef>
              <a:spcAft>
                <a:spcPts val="0"/>
              </a:spcAft>
              <a:buNone/>
            </a:pPr>
            <a:r>
              <a:rPr lang="en" sz="1500">
                <a:solidFill>
                  <a:schemeClr val="dk1"/>
                </a:solidFill>
              </a:rPr>
              <a:t>Anyone showing symptoms of COVID-19 must be immediately removed from the program and isolated. An isolation room will be provided in the infirmary to separate anyone with COVID-19 symptoms from others needing care. ENH will arrange safe transportation home or to a healthcare facility (if severe symptoms) for the student or cabin leader with the participants’ parent or guardian. ENH will close off areas used by a person showing symptoms and will not use these areas until after cleaning and disinfecting them. All isolated students or cabin leaders will still be under adult supervision and will receive ample reading and drawing materials and attention from the Health Care Supervisor or another staff member while waiting for their parent or guardian to pick them up.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For more information see our full COVID-19 Health &amp; Safety Plan</a:t>
            </a:r>
            <a:endParaRPr sz="15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83F04"/>
        </a:solidFill>
        <a:effectLst/>
      </p:bgPr>
    </p:bg>
    <p:spTree>
      <p:nvGrpSpPr>
        <p:cNvPr id="1" name="Shape 269"/>
        <p:cNvGrpSpPr/>
        <p:nvPr/>
      </p:nvGrpSpPr>
      <p:grpSpPr>
        <a:xfrm>
          <a:off x="0" y="0"/>
          <a:ext cx="0" cy="0"/>
          <a:chOff x="0" y="0"/>
          <a:chExt cx="0" cy="0"/>
        </a:xfrm>
      </p:grpSpPr>
      <p:pic>
        <p:nvPicPr>
          <p:cNvPr id="270" name="Google Shape;270;p41" descr="DSC_0075.JPG"/>
          <p:cNvPicPr preferRelativeResize="0"/>
          <p:nvPr/>
        </p:nvPicPr>
        <p:blipFill rotWithShape="1">
          <a:blip r:embed="rId3">
            <a:alphaModFix/>
          </a:blip>
          <a:srcRect/>
          <a:stretch/>
        </p:blipFill>
        <p:spPr>
          <a:xfrm>
            <a:off x="290925" y="1216100"/>
            <a:ext cx="4364025" cy="3510350"/>
          </a:xfrm>
          <a:prstGeom prst="rect">
            <a:avLst/>
          </a:prstGeom>
          <a:noFill/>
          <a:ln>
            <a:noFill/>
          </a:ln>
        </p:spPr>
      </p:pic>
      <p:sp>
        <p:nvSpPr>
          <p:cNvPr id="271" name="Google Shape;271;p41"/>
          <p:cNvSpPr txBox="1"/>
          <p:nvPr/>
        </p:nvSpPr>
        <p:spPr>
          <a:xfrm>
            <a:off x="131700" y="277100"/>
            <a:ext cx="8880600" cy="93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500">
                <a:solidFill>
                  <a:srgbClr val="92D050"/>
                </a:solidFill>
                <a:latin typeface="Montserrat"/>
                <a:ea typeface="Montserrat"/>
                <a:cs typeface="Montserrat"/>
                <a:sym typeface="Montserrat"/>
              </a:rPr>
              <a:t>Bring a </a:t>
            </a:r>
            <a:r>
              <a:rPr lang="en" sz="5500">
                <a:solidFill>
                  <a:srgbClr val="92D050"/>
                </a:solidFill>
                <a:latin typeface="Montserrat"/>
                <a:ea typeface="Montserrat"/>
                <a:cs typeface="Montserrat"/>
                <a:sym typeface="Montserrat"/>
              </a:rPr>
              <a:t>LUNCH </a:t>
            </a:r>
            <a:r>
              <a:rPr lang="en" sz="3500">
                <a:solidFill>
                  <a:srgbClr val="92D050"/>
                </a:solidFill>
                <a:latin typeface="Montserrat"/>
                <a:ea typeface="Montserrat"/>
                <a:cs typeface="Montserrat"/>
                <a:sym typeface="Montserrat"/>
              </a:rPr>
              <a:t>for the first day…</a:t>
            </a:r>
            <a:endParaRPr sz="900">
              <a:latin typeface="Montserrat"/>
              <a:ea typeface="Montserrat"/>
              <a:cs typeface="Montserrat"/>
              <a:sym typeface="Montserrat"/>
            </a:endParaRPr>
          </a:p>
        </p:txBody>
      </p:sp>
      <p:sp>
        <p:nvSpPr>
          <p:cNvPr id="272" name="Google Shape;272;p41"/>
          <p:cNvSpPr txBox="1"/>
          <p:nvPr/>
        </p:nvSpPr>
        <p:spPr>
          <a:xfrm>
            <a:off x="6996600" y="1971452"/>
            <a:ext cx="20157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2D050"/>
              </a:buClr>
              <a:buSzPts val="4000"/>
              <a:buFont typeface="Noto Sans Symbols"/>
              <a:buNone/>
            </a:pPr>
            <a:r>
              <a:rPr lang="en" sz="2400">
                <a:solidFill>
                  <a:srgbClr val="92D050"/>
                </a:solidFill>
                <a:latin typeface="Montserrat"/>
                <a:ea typeface="Montserrat"/>
                <a:cs typeface="Montserrat"/>
                <a:sym typeface="Montserrat"/>
              </a:rPr>
              <a:t>Remember to pack a water bottle!</a:t>
            </a:r>
            <a:endParaRPr sz="100">
              <a:latin typeface="Montserrat"/>
              <a:ea typeface="Montserrat"/>
              <a:cs typeface="Montserrat"/>
              <a:sym typeface="Montserrat"/>
            </a:endParaRPr>
          </a:p>
        </p:txBody>
      </p:sp>
      <p:pic>
        <p:nvPicPr>
          <p:cNvPr id="273" name="Google Shape;273;p41" descr="https://lh5.googleusercontent.com/-kX-cCRBCsiY/UG-VhYyY7WI/AAAAAAAAB5A/8gjMVu6UQ-E/s452/nalgene-bisphenol-a-plastic%255B1%255D.jpg"/>
          <p:cNvPicPr preferRelativeResize="0"/>
          <p:nvPr/>
        </p:nvPicPr>
        <p:blipFill rotWithShape="1">
          <a:blip r:embed="rId4">
            <a:alphaModFix/>
          </a:blip>
          <a:srcRect/>
          <a:stretch/>
        </p:blipFill>
        <p:spPr>
          <a:xfrm>
            <a:off x="4980900" y="1617875"/>
            <a:ext cx="2015700" cy="24039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77"/>
        <p:cNvGrpSpPr/>
        <p:nvPr/>
      </p:nvGrpSpPr>
      <p:grpSpPr>
        <a:xfrm>
          <a:off x="0" y="0"/>
          <a:ext cx="0" cy="0"/>
          <a:chOff x="0" y="0"/>
          <a:chExt cx="0" cy="0"/>
        </a:xfrm>
      </p:grpSpPr>
      <p:sp>
        <p:nvSpPr>
          <p:cNvPr id="278" name="Google Shape;278;p42"/>
          <p:cNvSpPr txBox="1"/>
          <p:nvPr/>
        </p:nvSpPr>
        <p:spPr>
          <a:xfrm>
            <a:off x="1471650" y="257175"/>
            <a:ext cx="62007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300">
                <a:latin typeface="Pacifico"/>
                <a:ea typeface="Pacifico"/>
                <a:cs typeface="Pacifico"/>
                <a:sym typeface="Pacifico"/>
              </a:rPr>
              <a:t>Label Everything </a:t>
            </a:r>
            <a:endParaRPr sz="6300">
              <a:latin typeface="Pacifico"/>
              <a:ea typeface="Pacifico"/>
              <a:cs typeface="Pacifico"/>
              <a:sym typeface="Pacifico"/>
            </a:endParaRPr>
          </a:p>
        </p:txBody>
      </p:sp>
      <p:pic>
        <p:nvPicPr>
          <p:cNvPr id="279" name="Google Shape;279;p42"/>
          <p:cNvPicPr preferRelativeResize="0"/>
          <p:nvPr/>
        </p:nvPicPr>
        <p:blipFill>
          <a:blip r:embed="rId3">
            <a:alphaModFix/>
          </a:blip>
          <a:stretch>
            <a:fillRect/>
          </a:stretch>
        </p:blipFill>
        <p:spPr>
          <a:xfrm>
            <a:off x="1157251" y="1563975"/>
            <a:ext cx="6515102" cy="35795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Shape 283"/>
        <p:cNvGrpSpPr/>
        <p:nvPr/>
      </p:nvGrpSpPr>
      <p:grpSpPr>
        <a:xfrm>
          <a:off x="0" y="0"/>
          <a:ext cx="0" cy="0"/>
          <a:chOff x="0" y="0"/>
          <a:chExt cx="0" cy="0"/>
        </a:xfrm>
      </p:grpSpPr>
      <p:pic>
        <p:nvPicPr>
          <p:cNvPr id="284" name="Google Shape;284;p43" descr="2013-09-27 07.34.59.jpg"/>
          <p:cNvPicPr preferRelativeResize="0"/>
          <p:nvPr/>
        </p:nvPicPr>
        <p:blipFill rotWithShape="1">
          <a:blip r:embed="rId3">
            <a:alphaModFix/>
          </a:blip>
          <a:srcRect l="11350" r="2856"/>
          <a:stretch/>
        </p:blipFill>
        <p:spPr>
          <a:xfrm>
            <a:off x="449100" y="1322950"/>
            <a:ext cx="4477122" cy="2846800"/>
          </a:xfrm>
          <a:prstGeom prst="rect">
            <a:avLst/>
          </a:prstGeom>
          <a:noFill/>
          <a:ln>
            <a:noFill/>
          </a:ln>
        </p:spPr>
      </p:pic>
      <p:sp>
        <p:nvSpPr>
          <p:cNvPr id="285" name="Google Shape;285;p43"/>
          <p:cNvSpPr txBox="1"/>
          <p:nvPr/>
        </p:nvSpPr>
        <p:spPr>
          <a:xfrm>
            <a:off x="658100" y="0"/>
            <a:ext cx="7464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7200">
                <a:solidFill>
                  <a:srgbClr val="92D050"/>
                </a:solidFill>
                <a:latin typeface="Luckiest Guy"/>
                <a:ea typeface="Luckiest Guy"/>
                <a:cs typeface="Luckiest Guy"/>
                <a:sym typeface="Luckiest Guy"/>
              </a:rPr>
              <a:t>Cabin Groups</a:t>
            </a:r>
            <a:r>
              <a:rPr lang="en" sz="8000">
                <a:solidFill>
                  <a:srgbClr val="92D050"/>
                </a:solidFill>
                <a:latin typeface="Luckiest Guy"/>
                <a:ea typeface="Luckiest Guy"/>
                <a:cs typeface="Luckiest Guy"/>
                <a:sym typeface="Luckiest Guy"/>
              </a:rPr>
              <a:t>!</a:t>
            </a:r>
            <a:endParaRPr>
              <a:latin typeface="Luckiest Guy"/>
              <a:ea typeface="Luckiest Guy"/>
              <a:cs typeface="Luckiest Guy"/>
              <a:sym typeface="Luckiest Guy"/>
            </a:endParaRPr>
          </a:p>
        </p:txBody>
      </p:sp>
      <p:sp>
        <p:nvSpPr>
          <p:cNvPr id="286" name="Google Shape;286;p43"/>
          <p:cNvSpPr/>
          <p:nvPr/>
        </p:nvSpPr>
        <p:spPr>
          <a:xfrm>
            <a:off x="119398" y="4324525"/>
            <a:ext cx="8905200" cy="6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100" b="1">
                <a:solidFill>
                  <a:srgbClr val="92D050"/>
                </a:solidFill>
                <a:latin typeface="Luckiest Guy"/>
                <a:ea typeface="Luckiest Guy"/>
                <a:cs typeface="Luckiest Guy"/>
                <a:sym typeface="Luckiest Guy"/>
              </a:rPr>
              <a:t>7-11 students &amp;  Cabin leader or parent!</a:t>
            </a:r>
            <a:endParaRPr sz="100">
              <a:latin typeface="Luckiest Guy"/>
              <a:ea typeface="Luckiest Guy"/>
              <a:cs typeface="Luckiest Guy"/>
              <a:sym typeface="Luckiest Guy"/>
            </a:endParaRPr>
          </a:p>
        </p:txBody>
      </p:sp>
      <p:pic>
        <p:nvPicPr>
          <p:cNvPr id="287" name="Google Shape;287;p43"/>
          <p:cNvPicPr preferRelativeResize="0"/>
          <p:nvPr/>
        </p:nvPicPr>
        <p:blipFill rotWithShape="1">
          <a:blip r:embed="rId4">
            <a:alphaModFix/>
          </a:blip>
          <a:srcRect l="13171" r="15051"/>
          <a:stretch/>
        </p:blipFill>
        <p:spPr>
          <a:xfrm>
            <a:off x="5246525" y="1168175"/>
            <a:ext cx="3598203" cy="31563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40"/>
        <p:cNvGrpSpPr/>
        <p:nvPr/>
      </p:nvGrpSpPr>
      <p:grpSpPr>
        <a:xfrm>
          <a:off x="0" y="0"/>
          <a:ext cx="0" cy="0"/>
          <a:chOff x="0" y="0"/>
          <a:chExt cx="0" cy="0"/>
        </a:xfrm>
      </p:grpSpPr>
      <p:pic>
        <p:nvPicPr>
          <p:cNvPr id="141" name="Google Shape;141;p26"/>
          <p:cNvPicPr preferRelativeResize="0"/>
          <p:nvPr/>
        </p:nvPicPr>
        <p:blipFill>
          <a:blip r:embed="rId3">
            <a:alphaModFix/>
          </a:blip>
          <a:stretch>
            <a:fillRect/>
          </a:stretch>
        </p:blipFill>
        <p:spPr>
          <a:xfrm>
            <a:off x="0" y="1618076"/>
            <a:ext cx="4700573" cy="3525426"/>
          </a:xfrm>
          <a:prstGeom prst="rect">
            <a:avLst/>
          </a:prstGeom>
          <a:noFill/>
          <a:ln>
            <a:noFill/>
          </a:ln>
        </p:spPr>
      </p:pic>
      <p:pic>
        <p:nvPicPr>
          <p:cNvPr id="142" name="Google Shape;142;p26"/>
          <p:cNvPicPr preferRelativeResize="0"/>
          <p:nvPr/>
        </p:nvPicPr>
        <p:blipFill>
          <a:blip r:embed="rId4">
            <a:alphaModFix/>
          </a:blip>
          <a:stretch>
            <a:fillRect/>
          </a:stretch>
        </p:blipFill>
        <p:spPr>
          <a:xfrm>
            <a:off x="4700575" y="1618075"/>
            <a:ext cx="4443425" cy="3525426"/>
          </a:xfrm>
          <a:prstGeom prst="rect">
            <a:avLst/>
          </a:prstGeom>
          <a:noFill/>
          <a:ln>
            <a:noFill/>
          </a:ln>
        </p:spPr>
      </p:pic>
      <p:sp>
        <p:nvSpPr>
          <p:cNvPr id="143" name="Google Shape;143;p26"/>
          <p:cNvSpPr txBox="1"/>
          <p:nvPr/>
        </p:nvSpPr>
        <p:spPr>
          <a:xfrm>
            <a:off x="1952400" y="0"/>
            <a:ext cx="5239200" cy="1600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Font typeface="Montserrat"/>
              <a:buChar char="●"/>
            </a:pPr>
            <a:r>
              <a:rPr lang="en" sz="2300">
                <a:latin typeface="Montserrat"/>
                <a:ea typeface="Montserrat"/>
                <a:cs typeface="Montserrat"/>
                <a:sym typeface="Montserrat"/>
              </a:rPr>
              <a:t>Week-Long overnight field trip </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en" sz="2300">
                <a:latin typeface="Montserrat"/>
                <a:ea typeface="Montserrat"/>
                <a:cs typeface="Montserrat"/>
                <a:sym typeface="Montserrat"/>
              </a:rPr>
              <a:t>Hands-on nature exploration </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en" sz="2300">
                <a:latin typeface="Montserrat"/>
                <a:ea typeface="Montserrat"/>
                <a:cs typeface="Montserrat"/>
                <a:sym typeface="Montserrat"/>
              </a:rPr>
              <a:t>Team building activities </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en" sz="2300">
                <a:latin typeface="Montserrat"/>
                <a:ea typeface="Montserrat"/>
                <a:cs typeface="Montserrat"/>
                <a:sym typeface="Montserrat"/>
              </a:rPr>
              <a:t>Citizenship and stewardship</a:t>
            </a:r>
            <a:endParaRPr sz="23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4"/>
          <p:cNvSpPr txBox="1"/>
          <p:nvPr/>
        </p:nvSpPr>
        <p:spPr>
          <a:xfrm>
            <a:off x="183650" y="3473600"/>
            <a:ext cx="3917400" cy="152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500">
              <a:highlight>
                <a:srgbClr val="FFFF00"/>
              </a:highlight>
              <a:latin typeface="Luckiest Guy"/>
              <a:ea typeface="Luckiest Guy"/>
              <a:cs typeface="Luckiest Guy"/>
              <a:sym typeface="Luckiest Guy"/>
            </a:endParaRPr>
          </a:p>
          <a:p>
            <a:pPr marL="0" marR="0" lvl="0" indent="-139700" algn="l" rtl="0">
              <a:spcBef>
                <a:spcPts val="0"/>
              </a:spcBef>
              <a:spcAft>
                <a:spcPts val="0"/>
              </a:spcAft>
              <a:buClr>
                <a:srgbClr val="669900"/>
              </a:buClr>
              <a:buSzPts val="2200"/>
              <a:buFont typeface="Luckiest Guy"/>
              <a:buChar char="•"/>
            </a:pPr>
            <a:r>
              <a:rPr lang="en" sz="2200" b="1">
                <a:solidFill>
                  <a:srgbClr val="669900"/>
                </a:solidFill>
                <a:latin typeface="Luckiest Guy"/>
                <a:ea typeface="Luckiest Guy"/>
                <a:cs typeface="Luckiest Guy"/>
                <a:sym typeface="Luckiest Guy"/>
              </a:rPr>
              <a:t>Personal space</a:t>
            </a:r>
            <a:endParaRPr sz="2200" b="1">
              <a:solidFill>
                <a:srgbClr val="669900"/>
              </a:solidFill>
              <a:latin typeface="Luckiest Guy"/>
              <a:ea typeface="Luckiest Guy"/>
              <a:cs typeface="Luckiest Guy"/>
              <a:sym typeface="Luckiest Guy"/>
            </a:endParaRPr>
          </a:p>
          <a:p>
            <a:pPr marL="0" marR="0" lvl="0" indent="-139700" algn="l" rtl="0">
              <a:spcBef>
                <a:spcPts val="0"/>
              </a:spcBef>
              <a:spcAft>
                <a:spcPts val="0"/>
              </a:spcAft>
              <a:buClr>
                <a:srgbClr val="669900"/>
              </a:buClr>
              <a:buSzPts val="2200"/>
              <a:buFont typeface="Luckiest Guy"/>
              <a:buChar char="•"/>
            </a:pPr>
            <a:r>
              <a:rPr lang="en" sz="2200" b="1">
                <a:solidFill>
                  <a:srgbClr val="669900"/>
                </a:solidFill>
                <a:latin typeface="Luckiest Guy"/>
                <a:ea typeface="Luckiest Guy"/>
                <a:cs typeface="Luckiest Guy"/>
                <a:sym typeface="Luckiest Guy"/>
              </a:rPr>
              <a:t>Bunks with Mattresses</a:t>
            </a:r>
            <a:endParaRPr sz="2200" b="1">
              <a:solidFill>
                <a:srgbClr val="669900"/>
              </a:solidFill>
              <a:latin typeface="Luckiest Guy"/>
              <a:ea typeface="Luckiest Guy"/>
              <a:cs typeface="Luckiest Guy"/>
              <a:sym typeface="Luckiest Guy"/>
            </a:endParaRPr>
          </a:p>
          <a:p>
            <a:pPr marL="0" marR="0" lvl="0" indent="-139700" algn="l" rtl="0">
              <a:spcBef>
                <a:spcPts val="0"/>
              </a:spcBef>
              <a:spcAft>
                <a:spcPts val="0"/>
              </a:spcAft>
              <a:buClr>
                <a:srgbClr val="669900"/>
              </a:buClr>
              <a:buSzPts val="2200"/>
              <a:buFont typeface="Luckiest Guy"/>
              <a:buChar char="•"/>
            </a:pPr>
            <a:r>
              <a:rPr lang="en" sz="2200" b="1">
                <a:solidFill>
                  <a:srgbClr val="669900"/>
                </a:solidFill>
                <a:latin typeface="Luckiest Guy"/>
                <a:ea typeface="Luckiest Guy"/>
                <a:cs typeface="Luckiest Guy"/>
                <a:sym typeface="Luckiest Guy"/>
              </a:rPr>
              <a:t> 12 bunks per room </a:t>
            </a:r>
            <a:endParaRPr sz="2200" b="1">
              <a:solidFill>
                <a:srgbClr val="669900"/>
              </a:solidFill>
              <a:latin typeface="Luckiest Guy"/>
              <a:ea typeface="Luckiest Guy"/>
              <a:cs typeface="Luckiest Guy"/>
              <a:sym typeface="Luckiest Guy"/>
            </a:endParaRPr>
          </a:p>
          <a:p>
            <a:pPr marL="0" marR="0" lvl="0" indent="-139700" algn="l" rtl="0">
              <a:spcBef>
                <a:spcPts val="0"/>
              </a:spcBef>
              <a:spcAft>
                <a:spcPts val="0"/>
              </a:spcAft>
              <a:buClr>
                <a:srgbClr val="669900"/>
              </a:buClr>
              <a:buSzPts val="2200"/>
              <a:buFont typeface="Luckiest Guy"/>
              <a:buChar char="•"/>
            </a:pPr>
            <a:r>
              <a:rPr lang="en" sz="2200" b="1">
                <a:solidFill>
                  <a:srgbClr val="669900"/>
                </a:solidFill>
                <a:latin typeface="Luckiest Guy"/>
                <a:ea typeface="Luckiest Guy"/>
                <a:cs typeface="Luckiest Guy"/>
                <a:sym typeface="Luckiest Guy"/>
              </a:rPr>
              <a:t>2 showers and 2 toilets </a:t>
            </a:r>
            <a:endParaRPr sz="2200" b="1">
              <a:solidFill>
                <a:srgbClr val="669900"/>
              </a:solidFill>
              <a:latin typeface="Luckiest Guy"/>
              <a:ea typeface="Luckiest Guy"/>
              <a:cs typeface="Luckiest Guy"/>
              <a:sym typeface="Luckiest Guy"/>
            </a:endParaRPr>
          </a:p>
        </p:txBody>
      </p:sp>
      <p:sp>
        <p:nvSpPr>
          <p:cNvPr id="293" name="Google Shape;293;p44"/>
          <p:cNvSpPr txBox="1"/>
          <p:nvPr/>
        </p:nvSpPr>
        <p:spPr>
          <a:xfrm>
            <a:off x="0" y="0"/>
            <a:ext cx="31896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6000">
                <a:solidFill>
                  <a:srgbClr val="FFC000"/>
                </a:solidFill>
                <a:latin typeface="Luckiest Guy"/>
                <a:ea typeface="Luckiest Guy"/>
                <a:cs typeface="Luckiest Guy"/>
                <a:sym typeface="Luckiest Guy"/>
              </a:rPr>
              <a:t>Dorms!</a:t>
            </a:r>
            <a:endParaRPr sz="6000">
              <a:solidFill>
                <a:srgbClr val="FFC000"/>
              </a:solidFill>
              <a:latin typeface="Luckiest Guy"/>
              <a:ea typeface="Luckiest Guy"/>
              <a:cs typeface="Luckiest Guy"/>
              <a:sym typeface="Luckiest Guy"/>
            </a:endParaRPr>
          </a:p>
        </p:txBody>
      </p:sp>
      <p:pic>
        <p:nvPicPr>
          <p:cNvPr id="294" name="Google Shape;294;p44"/>
          <p:cNvPicPr preferRelativeResize="0"/>
          <p:nvPr/>
        </p:nvPicPr>
        <p:blipFill rotWithShape="1">
          <a:blip r:embed="rId3">
            <a:alphaModFix/>
          </a:blip>
          <a:srcRect/>
          <a:stretch/>
        </p:blipFill>
        <p:spPr>
          <a:xfrm>
            <a:off x="5070500" y="3074475"/>
            <a:ext cx="3917400" cy="1927074"/>
          </a:xfrm>
          <a:prstGeom prst="rect">
            <a:avLst/>
          </a:prstGeom>
          <a:noFill/>
          <a:ln>
            <a:noFill/>
          </a:ln>
        </p:spPr>
      </p:pic>
      <p:pic>
        <p:nvPicPr>
          <p:cNvPr id="295" name="Google Shape;295;p44"/>
          <p:cNvPicPr preferRelativeResize="0"/>
          <p:nvPr/>
        </p:nvPicPr>
        <p:blipFill rotWithShape="1">
          <a:blip r:embed="rId4">
            <a:alphaModFix/>
          </a:blip>
          <a:srcRect t="19237"/>
          <a:stretch/>
        </p:blipFill>
        <p:spPr>
          <a:xfrm>
            <a:off x="0" y="835850"/>
            <a:ext cx="4413676" cy="2533500"/>
          </a:xfrm>
          <a:prstGeom prst="rect">
            <a:avLst/>
          </a:prstGeom>
          <a:noFill/>
          <a:ln>
            <a:noFill/>
          </a:ln>
        </p:spPr>
      </p:pic>
      <p:pic>
        <p:nvPicPr>
          <p:cNvPr id="296" name="Google Shape;296;p44"/>
          <p:cNvPicPr preferRelativeResize="0"/>
          <p:nvPr/>
        </p:nvPicPr>
        <p:blipFill rotWithShape="1">
          <a:blip r:embed="rId5">
            <a:alphaModFix/>
          </a:blip>
          <a:srcRect/>
          <a:stretch/>
        </p:blipFill>
        <p:spPr>
          <a:xfrm>
            <a:off x="4730325" y="0"/>
            <a:ext cx="4413676" cy="29380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0"/>
        <p:cNvGrpSpPr/>
        <p:nvPr/>
      </p:nvGrpSpPr>
      <p:grpSpPr>
        <a:xfrm>
          <a:off x="0" y="0"/>
          <a:ext cx="0" cy="0"/>
          <a:chOff x="0" y="0"/>
          <a:chExt cx="0" cy="0"/>
        </a:xfrm>
      </p:grpSpPr>
      <p:sp>
        <p:nvSpPr>
          <p:cNvPr id="301" name="Google Shape;301;p45"/>
          <p:cNvSpPr txBox="1"/>
          <p:nvPr/>
        </p:nvSpPr>
        <p:spPr>
          <a:xfrm>
            <a:off x="5333975" y="831275"/>
            <a:ext cx="3616200" cy="2508900"/>
          </a:xfrm>
          <a:prstGeom prst="rect">
            <a:avLst/>
          </a:prstGeom>
          <a:noFill/>
          <a:ln>
            <a:noFill/>
          </a:ln>
        </p:spPr>
        <p:txBody>
          <a:bodyPr spcFirstLastPara="1" wrap="square" lIns="91425" tIns="45700" rIns="91425" bIns="45700" anchor="t" anchorCtr="0">
            <a:spAutoFit/>
          </a:bodyPr>
          <a:lstStyle/>
          <a:p>
            <a:pPr marL="0" marR="0" lvl="0" indent="-203200" algn="l" rtl="0">
              <a:spcBef>
                <a:spcPts val="0"/>
              </a:spcBef>
              <a:spcAft>
                <a:spcPts val="0"/>
              </a:spcAft>
              <a:buClr>
                <a:srgbClr val="663300"/>
              </a:buClr>
              <a:buSzPts val="3200"/>
              <a:buFont typeface="Arial"/>
              <a:buChar char="•"/>
            </a:pPr>
            <a:r>
              <a:rPr lang="en" sz="3200">
                <a:solidFill>
                  <a:srgbClr val="663300"/>
                </a:solidFill>
                <a:latin typeface="Arial"/>
                <a:ea typeface="Arial"/>
                <a:cs typeface="Arial"/>
                <a:sym typeface="Arial"/>
              </a:rPr>
              <a:t> </a:t>
            </a:r>
            <a:r>
              <a:rPr lang="en" sz="2500">
                <a:solidFill>
                  <a:srgbClr val="663300"/>
                </a:solidFill>
                <a:latin typeface="Luckiest Guy"/>
                <a:ea typeface="Luckiest Guy"/>
                <a:cs typeface="Luckiest Guy"/>
                <a:sym typeface="Luckiest Guy"/>
              </a:rPr>
              <a:t>Hot water</a:t>
            </a:r>
            <a:endParaRPr sz="2500">
              <a:solidFill>
                <a:srgbClr val="663300"/>
              </a:solidFill>
              <a:latin typeface="Luckiest Guy"/>
              <a:ea typeface="Luckiest Guy"/>
              <a:cs typeface="Luckiest Guy"/>
              <a:sym typeface="Luckiest Guy"/>
            </a:endParaRPr>
          </a:p>
          <a:p>
            <a:pPr marL="0" marR="0" lvl="0" indent="-158750" algn="l" rtl="0">
              <a:spcBef>
                <a:spcPts val="0"/>
              </a:spcBef>
              <a:spcAft>
                <a:spcPts val="0"/>
              </a:spcAft>
              <a:buClr>
                <a:srgbClr val="663300"/>
              </a:buClr>
              <a:buSzPts val="2500"/>
              <a:buFont typeface="Luckiest Guy"/>
              <a:buChar char="•"/>
            </a:pPr>
            <a:r>
              <a:rPr lang="en" sz="2500">
                <a:solidFill>
                  <a:srgbClr val="663300"/>
                </a:solidFill>
                <a:latin typeface="Luckiest Guy"/>
                <a:ea typeface="Luckiest Guy"/>
                <a:cs typeface="Luckiest Guy"/>
                <a:sym typeface="Luckiest Guy"/>
              </a:rPr>
              <a:t>2 showers</a:t>
            </a:r>
            <a:endParaRPr sz="2500">
              <a:solidFill>
                <a:srgbClr val="663300"/>
              </a:solidFill>
              <a:latin typeface="Luckiest Guy"/>
              <a:ea typeface="Luckiest Guy"/>
              <a:cs typeface="Luckiest Guy"/>
              <a:sym typeface="Luckiest Guy"/>
            </a:endParaRPr>
          </a:p>
          <a:p>
            <a:pPr marL="0" marR="0" lvl="0" indent="-158750" algn="l" rtl="0">
              <a:spcBef>
                <a:spcPts val="0"/>
              </a:spcBef>
              <a:spcAft>
                <a:spcPts val="0"/>
              </a:spcAft>
              <a:buClr>
                <a:srgbClr val="663300"/>
              </a:buClr>
              <a:buSzPts val="2500"/>
              <a:buFont typeface="Luckiest Guy"/>
              <a:buChar char="•"/>
            </a:pPr>
            <a:r>
              <a:rPr lang="en" sz="2500">
                <a:solidFill>
                  <a:srgbClr val="663300"/>
                </a:solidFill>
                <a:latin typeface="Luckiest Guy"/>
                <a:ea typeface="Luckiest Guy"/>
                <a:cs typeface="Luckiest Guy"/>
                <a:sym typeface="Luckiest Guy"/>
              </a:rPr>
              <a:t>2 toilets per dorm</a:t>
            </a:r>
            <a:endParaRPr sz="2500">
              <a:solidFill>
                <a:srgbClr val="663300"/>
              </a:solidFill>
              <a:latin typeface="Luckiest Guy"/>
              <a:ea typeface="Luckiest Guy"/>
              <a:cs typeface="Luckiest Guy"/>
              <a:sym typeface="Luckiest Guy"/>
            </a:endParaRPr>
          </a:p>
          <a:p>
            <a:pPr marL="0" marR="0" lvl="0" indent="-158750" algn="l" rtl="0">
              <a:spcBef>
                <a:spcPts val="0"/>
              </a:spcBef>
              <a:spcAft>
                <a:spcPts val="0"/>
              </a:spcAft>
              <a:buClr>
                <a:srgbClr val="663300"/>
              </a:buClr>
              <a:buSzPts val="2500"/>
              <a:buFont typeface="Luckiest Guy"/>
              <a:buChar char="•"/>
            </a:pPr>
            <a:r>
              <a:rPr lang="en" sz="2500">
                <a:solidFill>
                  <a:srgbClr val="663300"/>
                </a:solidFill>
                <a:latin typeface="Luckiest Guy"/>
                <a:ea typeface="Luckiest Guy"/>
                <a:cs typeface="Luckiest Guy"/>
                <a:sym typeface="Luckiest Guy"/>
              </a:rPr>
              <a:t> Individual showers</a:t>
            </a:r>
            <a:endParaRPr sz="1500">
              <a:latin typeface="Luckiest Guy"/>
              <a:ea typeface="Luckiest Guy"/>
              <a:cs typeface="Luckiest Guy"/>
              <a:sym typeface="Luckiest Guy"/>
            </a:endParaRPr>
          </a:p>
          <a:p>
            <a:pPr marL="0" marR="0" lvl="0" indent="-158750" algn="l" rtl="0">
              <a:spcBef>
                <a:spcPts val="0"/>
              </a:spcBef>
              <a:spcAft>
                <a:spcPts val="0"/>
              </a:spcAft>
              <a:buClr>
                <a:srgbClr val="663300"/>
              </a:buClr>
              <a:buSzPts val="2500"/>
              <a:buFont typeface="Luckiest Guy"/>
              <a:buChar char="•"/>
            </a:pPr>
            <a:r>
              <a:rPr lang="en" sz="2500">
                <a:solidFill>
                  <a:srgbClr val="663300"/>
                </a:solidFill>
                <a:latin typeface="Luckiest Guy"/>
                <a:ea typeface="Luckiest Guy"/>
                <a:cs typeface="Luckiest Guy"/>
                <a:sym typeface="Luckiest Guy"/>
              </a:rPr>
              <a:t> Bathing Suits?! </a:t>
            </a:r>
            <a:endParaRPr sz="1500">
              <a:latin typeface="Luckiest Guy"/>
              <a:ea typeface="Luckiest Guy"/>
              <a:cs typeface="Luckiest Guy"/>
              <a:sym typeface="Luckiest Guy"/>
            </a:endParaRPr>
          </a:p>
          <a:p>
            <a:pPr marL="0" marR="0" lvl="0" indent="0" algn="l" rtl="0">
              <a:spcBef>
                <a:spcPts val="0"/>
              </a:spcBef>
              <a:spcAft>
                <a:spcPts val="0"/>
              </a:spcAft>
              <a:buNone/>
            </a:pPr>
            <a:r>
              <a:rPr lang="en" sz="2500">
                <a:solidFill>
                  <a:srgbClr val="663300"/>
                </a:solidFill>
                <a:latin typeface="Luckiest Guy"/>
                <a:ea typeface="Luckiest Guy"/>
                <a:cs typeface="Luckiest Guy"/>
                <a:sym typeface="Luckiest Guy"/>
              </a:rPr>
              <a:t>   = SUPER FAST SHOWERS</a:t>
            </a:r>
            <a:endParaRPr sz="1500">
              <a:latin typeface="Luckiest Guy"/>
              <a:ea typeface="Luckiest Guy"/>
              <a:cs typeface="Luckiest Guy"/>
              <a:sym typeface="Luckiest Guy"/>
            </a:endParaRPr>
          </a:p>
        </p:txBody>
      </p:sp>
      <p:sp>
        <p:nvSpPr>
          <p:cNvPr id="302" name="Google Shape;302;p45"/>
          <p:cNvSpPr txBox="1"/>
          <p:nvPr/>
        </p:nvSpPr>
        <p:spPr>
          <a:xfrm flipH="1">
            <a:off x="201100" y="155875"/>
            <a:ext cx="664800" cy="494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500" b="1">
                <a:solidFill>
                  <a:srgbClr val="663300"/>
                </a:solidFill>
                <a:latin typeface="Luckiest Guy"/>
                <a:ea typeface="Luckiest Guy"/>
                <a:cs typeface="Luckiest Guy"/>
                <a:sym typeface="Luckiest Guy"/>
              </a:rPr>
              <a:t>BATHROOMS</a:t>
            </a:r>
            <a:endParaRPr sz="3100" b="1">
              <a:solidFill>
                <a:srgbClr val="663300"/>
              </a:solidFill>
              <a:latin typeface="Luckiest Guy"/>
              <a:ea typeface="Luckiest Guy"/>
              <a:cs typeface="Luckiest Guy"/>
              <a:sym typeface="Luckiest Guy"/>
            </a:endParaRPr>
          </a:p>
        </p:txBody>
      </p:sp>
      <p:pic>
        <p:nvPicPr>
          <p:cNvPr id="303" name="Google Shape;303;p45"/>
          <p:cNvPicPr preferRelativeResize="0"/>
          <p:nvPr/>
        </p:nvPicPr>
        <p:blipFill rotWithShape="1">
          <a:blip r:embed="rId3">
            <a:alphaModFix/>
          </a:blip>
          <a:srcRect r="51088"/>
          <a:stretch/>
        </p:blipFill>
        <p:spPr>
          <a:xfrm>
            <a:off x="865900" y="155875"/>
            <a:ext cx="2185448" cy="4501851"/>
          </a:xfrm>
          <a:prstGeom prst="rect">
            <a:avLst/>
          </a:prstGeom>
          <a:noFill/>
          <a:ln>
            <a:noFill/>
          </a:ln>
        </p:spPr>
      </p:pic>
      <p:pic>
        <p:nvPicPr>
          <p:cNvPr id="304" name="Google Shape;304;p45"/>
          <p:cNvPicPr preferRelativeResize="0"/>
          <p:nvPr/>
        </p:nvPicPr>
        <p:blipFill rotWithShape="1">
          <a:blip r:embed="rId3">
            <a:alphaModFix/>
          </a:blip>
          <a:srcRect r="51088"/>
          <a:stretch/>
        </p:blipFill>
        <p:spPr>
          <a:xfrm flipH="1">
            <a:off x="3051349" y="155875"/>
            <a:ext cx="2185476" cy="45018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6"/>
          <p:cNvSpPr txBox="1"/>
          <p:nvPr/>
        </p:nvSpPr>
        <p:spPr>
          <a:xfrm>
            <a:off x="0" y="0"/>
            <a:ext cx="9144000" cy="307800"/>
          </a:xfrm>
          <a:prstGeom prst="rect">
            <a:avLst/>
          </a:prstGeom>
          <a:noFill/>
          <a:ln>
            <a:noFill/>
          </a:ln>
          <a:effectLst>
            <a:outerShdw blurRad="149987" dist="250190" dir="8460000" algn="ctr">
              <a:srgbClr val="000000">
                <a:alpha val="2784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a:p>
        </p:txBody>
      </p:sp>
      <p:pic>
        <p:nvPicPr>
          <p:cNvPr id="311" name="Google Shape;311;p46"/>
          <p:cNvPicPr preferRelativeResize="0"/>
          <p:nvPr/>
        </p:nvPicPr>
        <p:blipFill>
          <a:blip r:embed="rId3">
            <a:alphaModFix/>
          </a:blip>
          <a:stretch>
            <a:fillRect/>
          </a:stretch>
        </p:blipFill>
        <p:spPr>
          <a:xfrm>
            <a:off x="0" y="0"/>
            <a:ext cx="9144000" cy="6103621"/>
          </a:xfrm>
          <a:prstGeom prst="rect">
            <a:avLst/>
          </a:prstGeom>
          <a:noFill/>
          <a:ln>
            <a:noFill/>
          </a:ln>
        </p:spPr>
      </p:pic>
      <p:sp>
        <p:nvSpPr>
          <p:cNvPr id="312" name="Google Shape;312;p46"/>
          <p:cNvSpPr txBox="1"/>
          <p:nvPr/>
        </p:nvSpPr>
        <p:spPr>
          <a:xfrm>
            <a:off x="379175" y="943450"/>
            <a:ext cx="28686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b="1"/>
              <a:t>BE RESPECTFUL:</a:t>
            </a:r>
            <a:endParaRPr b="1"/>
          </a:p>
          <a:p>
            <a:pPr marL="0" marR="0" lvl="0" indent="0" algn="l" rtl="0">
              <a:spcBef>
                <a:spcPts val="0"/>
              </a:spcBef>
              <a:spcAft>
                <a:spcPts val="0"/>
              </a:spcAft>
              <a:buNone/>
            </a:pPr>
            <a:r>
              <a:rPr lang="en" b="1">
                <a:latin typeface="Arial"/>
                <a:ea typeface="Arial"/>
                <a:cs typeface="Arial"/>
                <a:sym typeface="Arial"/>
              </a:rPr>
              <a:t>Respect </a:t>
            </a:r>
            <a:r>
              <a:rPr lang="en" b="1"/>
              <a:t>ALL </a:t>
            </a:r>
            <a:r>
              <a:rPr lang="en" b="1">
                <a:latin typeface="Arial"/>
                <a:ea typeface="Arial"/>
                <a:cs typeface="Arial"/>
                <a:sym typeface="Arial"/>
              </a:rPr>
              <a:t>living things </a:t>
            </a:r>
            <a:endParaRPr b="1">
              <a:latin typeface="Arial"/>
              <a:ea typeface="Arial"/>
              <a:cs typeface="Arial"/>
              <a:sym typeface="Arial"/>
            </a:endParaRPr>
          </a:p>
          <a:p>
            <a:pPr marL="0" marR="0" lvl="0" indent="0" algn="l" rtl="0">
              <a:spcBef>
                <a:spcPts val="0"/>
              </a:spcBef>
              <a:spcAft>
                <a:spcPts val="0"/>
              </a:spcAft>
              <a:buNone/>
            </a:pPr>
            <a:r>
              <a:rPr lang="en" b="1">
                <a:latin typeface="Arial"/>
                <a:ea typeface="Arial"/>
                <a:cs typeface="Arial"/>
                <a:sym typeface="Arial"/>
              </a:rPr>
              <a:t>(plants, animals, </a:t>
            </a:r>
            <a:r>
              <a:rPr lang="en" b="1" u="sng">
                <a:latin typeface="Arial"/>
                <a:ea typeface="Arial"/>
                <a:cs typeface="Arial"/>
                <a:sym typeface="Arial"/>
              </a:rPr>
              <a:t>and</a:t>
            </a:r>
            <a:r>
              <a:rPr lang="en" b="1">
                <a:latin typeface="Arial"/>
                <a:ea typeface="Arial"/>
                <a:cs typeface="Arial"/>
                <a:sym typeface="Arial"/>
              </a:rPr>
              <a:t> people!)</a:t>
            </a:r>
            <a:endParaRPr/>
          </a:p>
          <a:p>
            <a:pPr marL="0" marR="0" lvl="0" indent="0" algn="l" rtl="0">
              <a:spcBef>
                <a:spcPts val="0"/>
              </a:spcBef>
              <a:spcAft>
                <a:spcPts val="0"/>
              </a:spcAft>
              <a:buNone/>
            </a:pPr>
            <a:r>
              <a:rPr lang="en" b="1">
                <a:latin typeface="Arial"/>
                <a:ea typeface="Arial"/>
                <a:cs typeface="Arial"/>
                <a:sym typeface="Arial"/>
              </a:rPr>
              <a:t>No put-downs or roughhousing</a:t>
            </a:r>
            <a:endParaRPr/>
          </a:p>
          <a:p>
            <a:pPr marL="0" marR="0" lvl="0" indent="0" algn="l" rtl="0">
              <a:spcBef>
                <a:spcPts val="0"/>
              </a:spcBef>
              <a:spcAft>
                <a:spcPts val="0"/>
              </a:spcAft>
              <a:buNone/>
            </a:pPr>
            <a:r>
              <a:rPr lang="en" b="1">
                <a:latin typeface="Arial"/>
                <a:ea typeface="Arial"/>
                <a:cs typeface="Arial"/>
                <a:sym typeface="Arial"/>
              </a:rPr>
              <a:t>Other cabins are OFF LIMITS</a:t>
            </a:r>
            <a:endParaRPr/>
          </a:p>
        </p:txBody>
      </p:sp>
      <p:sp>
        <p:nvSpPr>
          <p:cNvPr id="313" name="Google Shape;313;p46"/>
          <p:cNvSpPr txBox="1"/>
          <p:nvPr/>
        </p:nvSpPr>
        <p:spPr>
          <a:xfrm>
            <a:off x="2255700" y="0"/>
            <a:ext cx="46326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900">
                <a:latin typeface="Luckiest Guy"/>
                <a:ea typeface="Luckiest Guy"/>
                <a:cs typeface="Luckiest Guy"/>
                <a:sym typeface="Luckiest Guy"/>
              </a:rPr>
              <a:t>Expectations </a:t>
            </a:r>
            <a:endParaRPr sz="4900">
              <a:latin typeface="Luckiest Guy"/>
              <a:ea typeface="Luckiest Guy"/>
              <a:cs typeface="Luckiest Guy"/>
              <a:sym typeface="Luckiest Guy"/>
            </a:endParaRPr>
          </a:p>
        </p:txBody>
      </p:sp>
      <p:sp>
        <p:nvSpPr>
          <p:cNvPr id="314" name="Google Shape;314;p46"/>
          <p:cNvSpPr txBox="1"/>
          <p:nvPr/>
        </p:nvSpPr>
        <p:spPr>
          <a:xfrm>
            <a:off x="3890600" y="1004950"/>
            <a:ext cx="2406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 b="1">
                <a:solidFill>
                  <a:schemeClr val="dk1"/>
                </a:solidFill>
              </a:rPr>
              <a:t>BE SAFE:</a:t>
            </a:r>
            <a:endParaRPr b="1">
              <a:solidFill>
                <a:schemeClr val="dk1"/>
              </a:solidFill>
            </a:endParaRPr>
          </a:p>
          <a:p>
            <a:pPr marL="0" lvl="0" indent="0" algn="l" rtl="0">
              <a:spcBef>
                <a:spcPts val="0"/>
              </a:spcBef>
              <a:spcAft>
                <a:spcPts val="0"/>
              </a:spcAft>
              <a:buClr>
                <a:schemeClr val="dk1"/>
              </a:buClr>
              <a:buFont typeface="Arial"/>
              <a:buNone/>
            </a:pPr>
            <a:r>
              <a:rPr lang="en" b="1">
                <a:solidFill>
                  <a:schemeClr val="dk1"/>
                </a:solidFill>
              </a:rPr>
              <a:t>Stay within boundaries</a:t>
            </a:r>
            <a:endParaRPr>
              <a:solidFill>
                <a:schemeClr val="dk1"/>
              </a:solidFill>
            </a:endParaRPr>
          </a:p>
          <a:p>
            <a:pPr marL="0" lvl="0" indent="0" algn="l" rtl="0">
              <a:spcBef>
                <a:spcPts val="0"/>
              </a:spcBef>
              <a:spcAft>
                <a:spcPts val="0"/>
              </a:spcAft>
              <a:buClr>
                <a:schemeClr val="dk1"/>
              </a:buClr>
              <a:buFont typeface="Arial"/>
              <a:buNone/>
            </a:pPr>
            <a:r>
              <a:rPr lang="en" b="1">
                <a:solidFill>
                  <a:schemeClr val="dk1"/>
                </a:solidFill>
              </a:rPr>
              <a:t>Please Walk!</a:t>
            </a:r>
            <a:endParaRPr>
              <a:solidFill>
                <a:schemeClr val="dk1"/>
              </a:solidFill>
            </a:endParaRPr>
          </a:p>
          <a:p>
            <a:pPr marL="0" lvl="0" indent="0" algn="l" rtl="0">
              <a:spcBef>
                <a:spcPts val="0"/>
              </a:spcBef>
              <a:spcAft>
                <a:spcPts val="0"/>
              </a:spcAft>
              <a:buNone/>
            </a:pPr>
            <a:r>
              <a:rPr lang="en" b="1">
                <a:solidFill>
                  <a:schemeClr val="dk1"/>
                </a:solidFill>
              </a:rPr>
              <a:t>Buddy system!!</a:t>
            </a:r>
            <a:endParaRPr/>
          </a:p>
        </p:txBody>
      </p:sp>
      <p:sp>
        <p:nvSpPr>
          <p:cNvPr id="315" name="Google Shape;315;p46"/>
          <p:cNvSpPr txBox="1"/>
          <p:nvPr/>
        </p:nvSpPr>
        <p:spPr>
          <a:xfrm>
            <a:off x="6888300" y="1112650"/>
            <a:ext cx="1792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BE KIND:</a:t>
            </a:r>
            <a:endParaRPr b="1">
              <a:solidFill>
                <a:schemeClr val="dk1"/>
              </a:solidFill>
            </a:endParaRPr>
          </a:p>
          <a:p>
            <a:pPr marL="0" lvl="0" indent="0" algn="l" rtl="0">
              <a:spcBef>
                <a:spcPts val="0"/>
              </a:spcBef>
              <a:spcAft>
                <a:spcPts val="0"/>
              </a:spcAft>
              <a:buNone/>
            </a:pPr>
            <a:r>
              <a:rPr lang="en" b="1">
                <a:solidFill>
                  <a:schemeClr val="dk1"/>
                </a:solidFill>
              </a:rPr>
              <a:t>Include everyone</a:t>
            </a:r>
            <a:endParaRPr>
              <a:solidFill>
                <a:schemeClr val="dk1"/>
              </a:solidFill>
            </a:endParaRPr>
          </a:p>
          <a:p>
            <a:pPr marL="0" lvl="0" indent="0" algn="l" rtl="0">
              <a:spcBef>
                <a:spcPts val="0"/>
              </a:spcBef>
              <a:spcAft>
                <a:spcPts val="0"/>
              </a:spcAft>
              <a:buNone/>
            </a:pPr>
            <a:r>
              <a:rPr lang="en" b="1">
                <a:solidFill>
                  <a:schemeClr val="dk1"/>
                </a:solidFill>
              </a:rPr>
              <a:t>Have fun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319"/>
        <p:cNvGrpSpPr/>
        <p:nvPr/>
      </p:nvGrpSpPr>
      <p:grpSpPr>
        <a:xfrm>
          <a:off x="0" y="0"/>
          <a:ext cx="0" cy="0"/>
          <a:chOff x="0" y="0"/>
          <a:chExt cx="0" cy="0"/>
        </a:xfrm>
      </p:grpSpPr>
      <p:pic>
        <p:nvPicPr>
          <p:cNvPr id="320" name="Google Shape;320;p47" descr="100_1302"/>
          <p:cNvPicPr preferRelativeResize="0"/>
          <p:nvPr/>
        </p:nvPicPr>
        <p:blipFill rotWithShape="1">
          <a:blip r:embed="rId3">
            <a:alphaModFix/>
          </a:blip>
          <a:srcRect/>
          <a:stretch/>
        </p:blipFill>
        <p:spPr>
          <a:xfrm>
            <a:off x="4866126" y="255525"/>
            <a:ext cx="3911398" cy="4632450"/>
          </a:xfrm>
          <a:prstGeom prst="rect">
            <a:avLst/>
          </a:prstGeom>
          <a:noFill/>
          <a:ln>
            <a:noFill/>
          </a:ln>
        </p:spPr>
      </p:pic>
      <p:sp>
        <p:nvSpPr>
          <p:cNvPr id="321" name="Google Shape;321;p47"/>
          <p:cNvSpPr txBox="1"/>
          <p:nvPr/>
        </p:nvSpPr>
        <p:spPr>
          <a:xfrm>
            <a:off x="0" y="1191350"/>
            <a:ext cx="4686300" cy="217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500" b="1">
                <a:solidFill>
                  <a:srgbClr val="44969F"/>
                </a:solidFill>
                <a:latin typeface="Montserrat"/>
                <a:ea typeface="Montserrat"/>
                <a:cs typeface="Montserrat"/>
                <a:sym typeface="Montserrat"/>
              </a:rPr>
              <a:t>Our Consequence System</a:t>
            </a:r>
            <a:endParaRPr sz="1100" b="1">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8" descr="IMG_3964.JPG"/>
          <p:cNvPicPr preferRelativeResize="0"/>
          <p:nvPr/>
        </p:nvPicPr>
        <p:blipFill rotWithShape="1">
          <a:blip r:embed="rId3">
            <a:alphaModFix/>
          </a:blip>
          <a:srcRect/>
          <a:stretch/>
        </p:blipFill>
        <p:spPr>
          <a:xfrm>
            <a:off x="0" y="0"/>
            <a:ext cx="9143998" cy="5143500"/>
          </a:xfrm>
          <a:prstGeom prst="rect">
            <a:avLst/>
          </a:prstGeom>
          <a:noFill/>
          <a:ln>
            <a:noFill/>
          </a:ln>
        </p:spPr>
      </p:pic>
      <p:sp>
        <p:nvSpPr>
          <p:cNvPr id="328" name="Google Shape;328;p48"/>
          <p:cNvSpPr txBox="1"/>
          <p:nvPr/>
        </p:nvSpPr>
        <p:spPr>
          <a:xfrm>
            <a:off x="2586000" y="124350"/>
            <a:ext cx="3972000" cy="4894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7:00    Wake Up!</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7:45    Breakfast</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9:15    Music Set</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10:00  Day Hike </a:t>
            </a:r>
            <a:endParaRPr sz="2600">
              <a:solidFill>
                <a:srgbClr val="F2F2F2"/>
              </a:solidFill>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(with Picnic Lunch!)  </a:t>
            </a:r>
            <a:endParaRPr sz="2600">
              <a:solidFill>
                <a:srgbClr val="F2F2F2"/>
              </a:solidFill>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3:00  Recreation Time</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3:45  Teacher Time</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4:45  Cabin Time</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5:45  Dinner</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7:15  Evening Activity</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8:30  Campfire</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9:30 Lights Out!</a:t>
            </a:r>
            <a:endParaRPr sz="2600">
              <a:solidFill>
                <a:srgbClr val="F2F2F2"/>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32"/>
        <p:cNvGrpSpPr/>
        <p:nvPr/>
      </p:nvGrpSpPr>
      <p:grpSpPr>
        <a:xfrm>
          <a:off x="0" y="0"/>
          <a:ext cx="0" cy="0"/>
          <a:chOff x="0" y="0"/>
          <a:chExt cx="0" cy="0"/>
        </a:xfrm>
      </p:grpSpPr>
      <p:sp>
        <p:nvSpPr>
          <p:cNvPr id="333" name="Google Shape;333;p49"/>
          <p:cNvSpPr txBox="1"/>
          <p:nvPr/>
        </p:nvSpPr>
        <p:spPr>
          <a:xfrm>
            <a:off x="1071600" y="257175"/>
            <a:ext cx="7000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600">
                <a:latin typeface="Pacifico"/>
                <a:ea typeface="Pacifico"/>
                <a:cs typeface="Pacifico"/>
                <a:sym typeface="Pacifico"/>
              </a:rPr>
              <a:t>Breakfast and Dinner </a:t>
            </a:r>
            <a:endParaRPr sz="5600">
              <a:latin typeface="Pacifico"/>
              <a:ea typeface="Pacifico"/>
              <a:cs typeface="Pacifico"/>
              <a:sym typeface="Pacifico"/>
            </a:endParaRPr>
          </a:p>
        </p:txBody>
      </p:sp>
      <p:sp>
        <p:nvSpPr>
          <p:cNvPr id="334" name="Google Shape;334;p49"/>
          <p:cNvSpPr txBox="1"/>
          <p:nvPr/>
        </p:nvSpPr>
        <p:spPr>
          <a:xfrm>
            <a:off x="220300" y="1285875"/>
            <a:ext cx="5066100" cy="17856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Montserrat"/>
              <a:buChar char="-"/>
            </a:pPr>
            <a:r>
              <a:rPr lang="en" sz="2500">
                <a:latin typeface="Montserrat"/>
                <a:ea typeface="Montserrat"/>
                <a:cs typeface="Montserrat"/>
                <a:sym typeface="Montserrat"/>
              </a:rPr>
              <a:t>Group style dining</a:t>
            </a:r>
            <a:endParaRPr sz="2500">
              <a:latin typeface="Montserrat"/>
              <a:ea typeface="Montserrat"/>
              <a:cs typeface="Montserrat"/>
              <a:sym typeface="Montserrat"/>
            </a:endParaRPr>
          </a:p>
          <a:p>
            <a:pPr marL="457200" lvl="0" indent="-387350" algn="l" rtl="0">
              <a:spcBef>
                <a:spcPts val="0"/>
              </a:spcBef>
              <a:spcAft>
                <a:spcPts val="0"/>
              </a:spcAft>
              <a:buSzPts val="2500"/>
              <a:buFont typeface="Montserrat"/>
              <a:buChar char="-"/>
            </a:pPr>
            <a:r>
              <a:rPr lang="en" sz="2500">
                <a:latin typeface="Montserrat"/>
                <a:ea typeface="Montserrat"/>
                <a:cs typeface="Montserrat"/>
                <a:sym typeface="Montserrat"/>
              </a:rPr>
              <a:t>Track food waste</a:t>
            </a:r>
            <a:endParaRPr sz="2500">
              <a:latin typeface="Montserrat"/>
              <a:ea typeface="Montserrat"/>
              <a:cs typeface="Montserrat"/>
              <a:sym typeface="Montserrat"/>
            </a:endParaRPr>
          </a:p>
          <a:p>
            <a:pPr marL="457200" lvl="0" indent="-387350" algn="l" rtl="0">
              <a:spcBef>
                <a:spcPts val="0"/>
              </a:spcBef>
              <a:spcAft>
                <a:spcPts val="0"/>
              </a:spcAft>
              <a:buSzPts val="2500"/>
              <a:buFont typeface="Montserrat"/>
              <a:buChar char="-"/>
            </a:pPr>
            <a:r>
              <a:rPr lang="en" sz="2500">
                <a:latin typeface="Montserrat"/>
                <a:ea typeface="Montserrat"/>
                <a:cs typeface="Montserrat"/>
                <a:sym typeface="Montserrat"/>
              </a:rPr>
              <a:t>Learn about compost </a:t>
            </a:r>
            <a:endParaRPr sz="2500">
              <a:latin typeface="Montserrat"/>
              <a:ea typeface="Montserrat"/>
              <a:cs typeface="Montserrat"/>
              <a:sym typeface="Montserrat"/>
            </a:endParaRPr>
          </a:p>
          <a:p>
            <a:pPr marL="457200" lvl="0" indent="-406400" algn="l" rtl="0">
              <a:spcBef>
                <a:spcPts val="0"/>
              </a:spcBef>
              <a:spcAft>
                <a:spcPts val="0"/>
              </a:spcAft>
              <a:buSzPts val="2800"/>
              <a:buFont typeface="Montserrat"/>
              <a:buChar char="-"/>
            </a:pPr>
            <a:r>
              <a:rPr lang="en" sz="2500">
                <a:latin typeface="Montserrat"/>
                <a:ea typeface="Montserrat"/>
                <a:cs typeface="Montserrat"/>
                <a:sym typeface="Montserrat"/>
              </a:rPr>
              <a:t>Food for EVERYONE</a:t>
            </a:r>
            <a:r>
              <a:rPr lang="en" sz="2900">
                <a:latin typeface="Montserrat"/>
                <a:ea typeface="Montserrat"/>
                <a:cs typeface="Montserrat"/>
                <a:sym typeface="Montserrat"/>
              </a:rPr>
              <a:t> </a:t>
            </a:r>
            <a:endParaRPr sz="2900">
              <a:latin typeface="Montserrat"/>
              <a:ea typeface="Montserrat"/>
              <a:cs typeface="Montserrat"/>
              <a:sym typeface="Montserrat"/>
            </a:endParaRPr>
          </a:p>
        </p:txBody>
      </p:sp>
      <p:pic>
        <p:nvPicPr>
          <p:cNvPr id="335" name="Google Shape;335;p49"/>
          <p:cNvPicPr preferRelativeResize="0"/>
          <p:nvPr/>
        </p:nvPicPr>
        <p:blipFill>
          <a:blip r:embed="rId3">
            <a:alphaModFix/>
          </a:blip>
          <a:stretch>
            <a:fillRect/>
          </a:stretch>
        </p:blipFill>
        <p:spPr>
          <a:xfrm>
            <a:off x="4429125" y="1303875"/>
            <a:ext cx="4523675" cy="361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39"/>
        <p:cNvGrpSpPr/>
        <p:nvPr/>
      </p:nvGrpSpPr>
      <p:grpSpPr>
        <a:xfrm>
          <a:off x="0" y="0"/>
          <a:ext cx="0" cy="0"/>
          <a:chOff x="0" y="0"/>
          <a:chExt cx="0" cy="0"/>
        </a:xfrm>
      </p:grpSpPr>
      <p:pic>
        <p:nvPicPr>
          <p:cNvPr id="340" name="Google Shape;340;p50" descr="trail group"/>
          <p:cNvPicPr preferRelativeResize="0"/>
          <p:nvPr/>
        </p:nvPicPr>
        <p:blipFill rotWithShape="1">
          <a:blip r:embed="rId3">
            <a:alphaModFix/>
          </a:blip>
          <a:srcRect/>
          <a:stretch/>
        </p:blipFill>
        <p:spPr>
          <a:xfrm>
            <a:off x="131875" y="1435750"/>
            <a:ext cx="5001208" cy="3610326"/>
          </a:xfrm>
          <a:prstGeom prst="rect">
            <a:avLst/>
          </a:prstGeom>
          <a:noFill/>
          <a:ln>
            <a:noFill/>
          </a:ln>
        </p:spPr>
      </p:pic>
      <p:sp>
        <p:nvSpPr>
          <p:cNvPr id="341" name="Google Shape;341;p50"/>
          <p:cNvSpPr txBox="1"/>
          <p:nvPr/>
        </p:nvSpPr>
        <p:spPr>
          <a:xfrm>
            <a:off x="0" y="-153875"/>
            <a:ext cx="7484400" cy="1862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9000">
                <a:solidFill>
                  <a:srgbClr val="92D050"/>
                </a:solidFill>
                <a:latin typeface="Luckiest Guy"/>
                <a:ea typeface="Luckiest Guy"/>
                <a:cs typeface="Luckiest Guy"/>
                <a:sym typeface="Luckiest Guy"/>
              </a:rPr>
              <a:t>TRAIL GROUPS</a:t>
            </a:r>
            <a:r>
              <a:rPr lang="en" sz="11500">
                <a:solidFill>
                  <a:srgbClr val="92D050"/>
                </a:solidFill>
                <a:latin typeface="Arial"/>
                <a:ea typeface="Arial"/>
                <a:cs typeface="Arial"/>
                <a:sym typeface="Arial"/>
              </a:rPr>
              <a:t> </a:t>
            </a:r>
            <a:endParaRPr/>
          </a:p>
        </p:txBody>
      </p:sp>
      <p:sp>
        <p:nvSpPr>
          <p:cNvPr id="342" name="Google Shape;342;p50"/>
          <p:cNvSpPr txBox="1"/>
          <p:nvPr/>
        </p:nvSpPr>
        <p:spPr>
          <a:xfrm>
            <a:off x="4777300" y="1708525"/>
            <a:ext cx="41070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1 Naturalist</a:t>
            </a:r>
            <a:endParaRPr sz="2400">
              <a:solidFill>
                <a:srgbClr val="663300"/>
              </a:solidFill>
              <a:latin typeface="Montserrat"/>
              <a:ea typeface="Montserrat"/>
              <a:cs typeface="Montserrat"/>
              <a:sym typeface="Montserrat"/>
            </a:endParaRPr>
          </a:p>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 +</a:t>
            </a:r>
            <a:endParaRPr sz="2400">
              <a:solidFill>
                <a:srgbClr val="663300"/>
              </a:solidFill>
              <a:latin typeface="Montserrat"/>
              <a:ea typeface="Montserrat"/>
              <a:cs typeface="Montserrat"/>
              <a:sym typeface="Montserrat"/>
            </a:endParaRPr>
          </a:p>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2 Cabins with Parent/Cabin Leader</a:t>
            </a:r>
            <a:endParaRPr sz="2400" b="1">
              <a:solidFill>
                <a:srgbClr val="663300"/>
              </a:solidFill>
              <a:latin typeface="Montserrat"/>
              <a:ea typeface="Montserrat"/>
              <a:cs typeface="Montserrat"/>
              <a:sym typeface="Montserrat"/>
            </a:endParaRPr>
          </a:p>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a:t>
            </a:r>
            <a:endParaRPr sz="2400" b="1">
              <a:solidFill>
                <a:srgbClr val="663300"/>
              </a:solidFill>
              <a:latin typeface="Montserrat"/>
              <a:ea typeface="Montserrat"/>
              <a:cs typeface="Montserrat"/>
              <a:sym typeface="Montserrat"/>
            </a:endParaRPr>
          </a:p>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18-23 students</a:t>
            </a:r>
            <a:endParaRPr sz="2400" b="1">
              <a:solidFill>
                <a:srgbClr val="663300"/>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1" descr="IMG_5746"/>
          <p:cNvPicPr preferRelativeResize="0"/>
          <p:nvPr/>
        </p:nvPicPr>
        <p:blipFill rotWithShape="1">
          <a:blip r:embed="rId3">
            <a:alphaModFix/>
          </a:blip>
          <a:srcRect/>
          <a:stretch/>
        </p:blipFill>
        <p:spPr>
          <a:xfrm>
            <a:off x="17200" y="0"/>
            <a:ext cx="9143997" cy="5143501"/>
          </a:xfrm>
          <a:prstGeom prst="rect">
            <a:avLst/>
          </a:prstGeom>
          <a:noFill/>
          <a:ln>
            <a:noFill/>
          </a:ln>
        </p:spPr>
      </p:pic>
      <p:sp>
        <p:nvSpPr>
          <p:cNvPr id="348" name="Google Shape;348;p51"/>
          <p:cNvSpPr txBox="1"/>
          <p:nvPr/>
        </p:nvSpPr>
        <p:spPr>
          <a:xfrm>
            <a:off x="1218300" y="4363975"/>
            <a:ext cx="6707400" cy="646500"/>
          </a:xfrm>
          <a:prstGeom prst="rect">
            <a:avLst/>
          </a:prstGeom>
          <a:noFill/>
          <a:ln w="76200"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3600" b="1">
                <a:solidFill>
                  <a:srgbClr val="92D050"/>
                </a:solidFill>
                <a:latin typeface="Montserrat"/>
                <a:ea typeface="Montserrat"/>
                <a:cs typeface="Montserrat"/>
                <a:sym typeface="Montserrat"/>
              </a:rPr>
              <a:t>Our outdoor classrooms…</a:t>
            </a:r>
            <a:endParaRPr sz="3600">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52"/>
        <p:cNvGrpSpPr/>
        <p:nvPr/>
      </p:nvGrpSpPr>
      <p:grpSpPr>
        <a:xfrm>
          <a:off x="0" y="0"/>
          <a:ext cx="0" cy="0"/>
          <a:chOff x="0" y="0"/>
          <a:chExt cx="0" cy="0"/>
        </a:xfrm>
      </p:grpSpPr>
      <p:sp>
        <p:nvSpPr>
          <p:cNvPr id="353" name="Google Shape;353;p52"/>
          <p:cNvSpPr txBox="1"/>
          <p:nvPr/>
        </p:nvSpPr>
        <p:spPr>
          <a:xfrm>
            <a:off x="152338" y="3174900"/>
            <a:ext cx="4796400" cy="181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a:solidFill>
                  <a:srgbClr val="44969F"/>
                </a:solidFill>
                <a:latin typeface="Luckiest Guy"/>
                <a:ea typeface="Luckiest Guy"/>
                <a:cs typeface="Luckiest Guy"/>
                <a:sym typeface="Luckiest Guy"/>
              </a:rPr>
              <a:t>BEACH DAY!</a:t>
            </a:r>
            <a:endParaRPr sz="4800">
              <a:solidFill>
                <a:srgbClr val="44969F"/>
              </a:solidFill>
              <a:latin typeface="Luckiest Guy"/>
              <a:ea typeface="Luckiest Guy"/>
              <a:cs typeface="Luckiest Guy"/>
              <a:sym typeface="Luckiest Guy"/>
            </a:endParaRPr>
          </a:p>
          <a:p>
            <a:pPr marL="0" marR="0" lvl="0" indent="0" algn="ctr" rtl="0">
              <a:spcBef>
                <a:spcPts val="0"/>
              </a:spcBef>
              <a:spcAft>
                <a:spcPts val="0"/>
              </a:spcAft>
              <a:buNone/>
            </a:pPr>
            <a:r>
              <a:rPr lang="en" sz="3200">
                <a:solidFill>
                  <a:srgbClr val="3C78D8"/>
                </a:solidFill>
                <a:latin typeface="Luckiest Guy"/>
                <a:ea typeface="Luckiest Guy"/>
                <a:cs typeface="Luckiest Guy"/>
                <a:sym typeface="Luckiest Guy"/>
              </a:rPr>
              <a:t>At Natural bridges state beach</a:t>
            </a:r>
            <a:endParaRPr sz="3200">
              <a:solidFill>
                <a:srgbClr val="3C78D8"/>
              </a:solidFill>
              <a:latin typeface="Luckiest Guy"/>
              <a:ea typeface="Luckiest Guy"/>
              <a:cs typeface="Luckiest Guy"/>
              <a:sym typeface="Luckiest Guy"/>
            </a:endParaRPr>
          </a:p>
        </p:txBody>
      </p:sp>
      <p:pic>
        <p:nvPicPr>
          <p:cNvPr id="354" name="Google Shape;354;p52"/>
          <p:cNvPicPr preferRelativeResize="0"/>
          <p:nvPr/>
        </p:nvPicPr>
        <p:blipFill>
          <a:blip r:embed="rId3">
            <a:alphaModFix/>
          </a:blip>
          <a:stretch>
            <a:fillRect/>
          </a:stretch>
        </p:blipFill>
        <p:spPr>
          <a:xfrm>
            <a:off x="152400" y="152400"/>
            <a:ext cx="4796275" cy="2906425"/>
          </a:xfrm>
          <a:prstGeom prst="rect">
            <a:avLst/>
          </a:prstGeom>
          <a:noFill/>
          <a:ln>
            <a:noFill/>
          </a:ln>
        </p:spPr>
      </p:pic>
      <p:pic>
        <p:nvPicPr>
          <p:cNvPr id="355" name="Google Shape;355;p52"/>
          <p:cNvPicPr preferRelativeResize="0"/>
          <p:nvPr/>
        </p:nvPicPr>
        <p:blipFill>
          <a:blip r:embed="rId4">
            <a:alphaModFix/>
          </a:blip>
          <a:stretch>
            <a:fillRect/>
          </a:stretch>
        </p:blipFill>
        <p:spPr>
          <a:xfrm>
            <a:off x="5475375" y="152400"/>
            <a:ext cx="3496750" cy="2321842"/>
          </a:xfrm>
          <a:prstGeom prst="rect">
            <a:avLst/>
          </a:prstGeom>
          <a:noFill/>
          <a:ln>
            <a:noFill/>
          </a:ln>
        </p:spPr>
      </p:pic>
      <p:pic>
        <p:nvPicPr>
          <p:cNvPr id="356" name="Google Shape;356;p52"/>
          <p:cNvPicPr preferRelativeResize="0"/>
          <p:nvPr/>
        </p:nvPicPr>
        <p:blipFill>
          <a:blip r:embed="rId5">
            <a:alphaModFix/>
          </a:blip>
          <a:stretch>
            <a:fillRect/>
          </a:stretch>
        </p:blipFill>
        <p:spPr>
          <a:xfrm>
            <a:off x="5085050" y="2626650"/>
            <a:ext cx="3906550" cy="2364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60"/>
        <p:cNvGrpSpPr/>
        <p:nvPr/>
      </p:nvGrpSpPr>
      <p:grpSpPr>
        <a:xfrm>
          <a:off x="0" y="0"/>
          <a:ext cx="0" cy="0"/>
          <a:chOff x="0" y="0"/>
          <a:chExt cx="0" cy="0"/>
        </a:xfrm>
      </p:grpSpPr>
      <p:pic>
        <p:nvPicPr>
          <p:cNvPr id="361" name="Google Shape;361;p53"/>
          <p:cNvPicPr preferRelativeResize="0"/>
          <p:nvPr/>
        </p:nvPicPr>
        <p:blipFill rotWithShape="1">
          <a:blip r:embed="rId3">
            <a:alphaModFix/>
          </a:blip>
          <a:srcRect/>
          <a:stretch/>
        </p:blipFill>
        <p:spPr>
          <a:xfrm>
            <a:off x="2713525" y="943675"/>
            <a:ext cx="1269100" cy="1178589"/>
          </a:xfrm>
          <a:prstGeom prst="rect">
            <a:avLst/>
          </a:prstGeom>
          <a:noFill/>
          <a:ln w="38100" cap="flat" cmpd="sng">
            <a:solidFill>
              <a:srgbClr val="0097A7"/>
            </a:solidFill>
            <a:prstDash val="solid"/>
            <a:round/>
            <a:headEnd type="none" w="sm" len="sm"/>
            <a:tailEnd type="none" w="sm" len="sm"/>
          </a:ln>
        </p:spPr>
      </p:pic>
      <p:pic>
        <p:nvPicPr>
          <p:cNvPr id="362" name="Google Shape;362;p53"/>
          <p:cNvPicPr preferRelativeResize="0"/>
          <p:nvPr/>
        </p:nvPicPr>
        <p:blipFill rotWithShape="1">
          <a:blip r:embed="rId4">
            <a:alphaModFix/>
          </a:blip>
          <a:srcRect r="20854"/>
          <a:stretch/>
        </p:blipFill>
        <p:spPr>
          <a:xfrm>
            <a:off x="6546286" y="1664215"/>
            <a:ext cx="2441850" cy="1413760"/>
          </a:xfrm>
          <a:prstGeom prst="rect">
            <a:avLst/>
          </a:prstGeom>
          <a:noFill/>
          <a:ln w="38100" cap="flat" cmpd="sng">
            <a:solidFill>
              <a:srgbClr val="0097A7"/>
            </a:solidFill>
            <a:prstDash val="solid"/>
            <a:round/>
            <a:headEnd type="none" w="sm" len="sm"/>
            <a:tailEnd type="none" w="sm" len="sm"/>
          </a:ln>
        </p:spPr>
      </p:pic>
      <p:pic>
        <p:nvPicPr>
          <p:cNvPr id="363" name="Google Shape;363;p53"/>
          <p:cNvPicPr preferRelativeResize="0"/>
          <p:nvPr/>
        </p:nvPicPr>
        <p:blipFill rotWithShape="1">
          <a:blip r:embed="rId5">
            <a:alphaModFix/>
          </a:blip>
          <a:srcRect/>
          <a:stretch/>
        </p:blipFill>
        <p:spPr>
          <a:xfrm>
            <a:off x="4094613" y="3517100"/>
            <a:ext cx="2114550" cy="1626393"/>
          </a:xfrm>
          <a:prstGeom prst="rect">
            <a:avLst/>
          </a:prstGeom>
          <a:noFill/>
          <a:ln w="38100" cap="flat" cmpd="sng">
            <a:solidFill>
              <a:srgbClr val="0097A7"/>
            </a:solidFill>
            <a:prstDash val="solid"/>
            <a:round/>
            <a:headEnd type="none" w="sm" len="sm"/>
            <a:tailEnd type="none" w="sm" len="sm"/>
          </a:ln>
        </p:spPr>
      </p:pic>
      <p:sp>
        <p:nvSpPr>
          <p:cNvPr id="364" name="Google Shape;364;p53"/>
          <p:cNvSpPr txBox="1"/>
          <p:nvPr/>
        </p:nvSpPr>
        <p:spPr>
          <a:xfrm>
            <a:off x="4055275" y="47550"/>
            <a:ext cx="5088600" cy="130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900">
                <a:solidFill>
                  <a:srgbClr val="44969F"/>
                </a:solidFill>
                <a:latin typeface="Luckiest Guy"/>
                <a:ea typeface="Luckiest Guy"/>
                <a:cs typeface="Luckiest Guy"/>
                <a:sym typeface="Luckiest Guy"/>
              </a:rPr>
              <a:t>TIDEPOOLS</a:t>
            </a:r>
            <a:endParaRPr sz="6700">
              <a:solidFill>
                <a:srgbClr val="44969F"/>
              </a:solidFill>
              <a:latin typeface="Luckiest Guy"/>
              <a:ea typeface="Luckiest Guy"/>
              <a:cs typeface="Luckiest Guy"/>
              <a:sym typeface="Luckiest Guy"/>
            </a:endParaRPr>
          </a:p>
        </p:txBody>
      </p:sp>
      <p:pic>
        <p:nvPicPr>
          <p:cNvPr id="365" name="Google Shape;365;p53"/>
          <p:cNvPicPr preferRelativeResize="0"/>
          <p:nvPr/>
        </p:nvPicPr>
        <p:blipFill>
          <a:blip r:embed="rId6">
            <a:alphaModFix/>
          </a:blip>
          <a:stretch>
            <a:fillRect/>
          </a:stretch>
        </p:blipFill>
        <p:spPr>
          <a:xfrm>
            <a:off x="0" y="2488400"/>
            <a:ext cx="3982627" cy="2655101"/>
          </a:xfrm>
          <a:prstGeom prst="rect">
            <a:avLst/>
          </a:prstGeom>
          <a:noFill/>
          <a:ln w="38100" cap="flat" cmpd="sng">
            <a:solidFill>
              <a:srgbClr val="0097A7"/>
            </a:solidFill>
            <a:prstDash val="solid"/>
            <a:round/>
            <a:headEnd type="none" w="sm" len="sm"/>
            <a:tailEnd type="none" w="sm" len="sm"/>
          </a:ln>
        </p:spPr>
      </p:pic>
      <p:pic>
        <p:nvPicPr>
          <p:cNvPr id="366" name="Google Shape;366;p53"/>
          <p:cNvPicPr preferRelativeResize="0"/>
          <p:nvPr/>
        </p:nvPicPr>
        <p:blipFill>
          <a:blip r:embed="rId7">
            <a:alphaModFix/>
          </a:blip>
          <a:stretch>
            <a:fillRect/>
          </a:stretch>
        </p:blipFill>
        <p:spPr>
          <a:xfrm>
            <a:off x="6544082" y="3517100"/>
            <a:ext cx="2444043" cy="1626400"/>
          </a:xfrm>
          <a:prstGeom prst="rect">
            <a:avLst/>
          </a:prstGeom>
          <a:noFill/>
          <a:ln w="38100" cap="flat" cmpd="sng">
            <a:solidFill>
              <a:srgbClr val="0097A7"/>
            </a:solidFill>
            <a:prstDash val="solid"/>
            <a:round/>
            <a:headEnd type="none" w="sm" len="sm"/>
            <a:tailEnd type="none" w="sm" len="sm"/>
          </a:ln>
        </p:spPr>
      </p:pic>
      <p:pic>
        <p:nvPicPr>
          <p:cNvPr id="367" name="Google Shape;367;p53"/>
          <p:cNvPicPr preferRelativeResize="0"/>
          <p:nvPr/>
        </p:nvPicPr>
        <p:blipFill>
          <a:blip r:embed="rId8">
            <a:alphaModFix/>
          </a:blip>
          <a:stretch>
            <a:fillRect/>
          </a:stretch>
        </p:blipFill>
        <p:spPr>
          <a:xfrm>
            <a:off x="86600" y="190500"/>
            <a:ext cx="2441850" cy="2114250"/>
          </a:xfrm>
          <a:prstGeom prst="rect">
            <a:avLst/>
          </a:prstGeom>
          <a:noFill/>
          <a:ln w="38100" cap="flat" cmpd="sng">
            <a:solidFill>
              <a:srgbClr val="0097A7"/>
            </a:solidFill>
            <a:prstDash val="solid"/>
            <a:round/>
            <a:headEnd type="none" w="sm" len="sm"/>
            <a:tailEnd type="none" w="sm" len="sm"/>
          </a:ln>
        </p:spPr>
      </p:pic>
      <p:sp>
        <p:nvSpPr>
          <p:cNvPr id="368" name="Google Shape;368;p53"/>
          <p:cNvSpPr txBox="1"/>
          <p:nvPr/>
        </p:nvSpPr>
        <p:spPr>
          <a:xfrm>
            <a:off x="4364200" y="1076875"/>
            <a:ext cx="3896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016267"/>
                </a:solidFill>
                <a:latin typeface="Montserrat"/>
                <a:ea typeface="Montserrat"/>
                <a:cs typeface="Montserrat"/>
                <a:sym typeface="Montserrat"/>
              </a:rPr>
              <a:t>Natural Bridges SP, Santa Cruz  </a:t>
            </a:r>
            <a:endParaRPr sz="1700">
              <a:solidFill>
                <a:srgbClr val="016267"/>
              </a:solidFill>
              <a:latin typeface="Montserrat"/>
              <a:ea typeface="Montserrat"/>
              <a:cs typeface="Montserrat"/>
              <a:sym typeface="Montserrat"/>
            </a:endParaRPr>
          </a:p>
        </p:txBody>
      </p:sp>
      <p:pic>
        <p:nvPicPr>
          <p:cNvPr id="369" name="Google Shape;369;p53"/>
          <p:cNvPicPr preferRelativeResize="0"/>
          <p:nvPr/>
        </p:nvPicPr>
        <p:blipFill>
          <a:blip r:embed="rId9">
            <a:alphaModFix/>
          </a:blip>
          <a:stretch>
            <a:fillRect/>
          </a:stretch>
        </p:blipFill>
        <p:spPr>
          <a:xfrm>
            <a:off x="4167701" y="1664225"/>
            <a:ext cx="2120597" cy="1413750"/>
          </a:xfrm>
          <a:prstGeom prst="rect">
            <a:avLst/>
          </a:prstGeom>
          <a:noFill/>
          <a:ln w="38100" cap="flat" cmpd="sng">
            <a:solidFill>
              <a:srgbClr val="0097A7"/>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7"/>
          <p:cNvSpPr txBox="1"/>
          <p:nvPr/>
        </p:nvSpPr>
        <p:spPr>
          <a:xfrm>
            <a:off x="54150" y="0"/>
            <a:ext cx="9144000" cy="16776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000" b="1">
              <a:latin typeface="Montserrat"/>
              <a:ea typeface="Montserrat"/>
              <a:cs typeface="Montserrat"/>
              <a:sym typeface="Montserrat"/>
            </a:endParaRPr>
          </a:p>
          <a:p>
            <a:pPr marL="0" lvl="0" indent="0" algn="l" rtl="0">
              <a:spcBef>
                <a:spcPts val="0"/>
              </a:spcBef>
              <a:spcAft>
                <a:spcPts val="0"/>
              </a:spcAft>
              <a:buNone/>
            </a:pPr>
            <a:r>
              <a:rPr lang="en" sz="4000" b="1">
                <a:latin typeface="Montserrat"/>
                <a:ea typeface="Montserrat"/>
                <a:cs typeface="Montserrat"/>
                <a:sym typeface="Montserrat"/>
              </a:rPr>
              <a:t>NGSS at Exploring New Horizons</a:t>
            </a:r>
            <a:endParaRPr sz="4000" b="1">
              <a:latin typeface="Montserrat"/>
              <a:ea typeface="Montserrat"/>
              <a:cs typeface="Montserrat"/>
              <a:sym typeface="Montserrat"/>
            </a:endParaRPr>
          </a:p>
          <a:p>
            <a:pPr marL="0" lvl="0" indent="0" algn="l" rtl="0">
              <a:spcBef>
                <a:spcPts val="0"/>
              </a:spcBef>
              <a:spcAft>
                <a:spcPts val="0"/>
              </a:spcAft>
              <a:buNone/>
            </a:pPr>
            <a:endParaRPr sz="1700" b="1">
              <a:latin typeface="Montserrat"/>
              <a:ea typeface="Montserrat"/>
              <a:cs typeface="Montserrat"/>
              <a:sym typeface="Montserrat"/>
            </a:endParaRPr>
          </a:p>
        </p:txBody>
      </p:sp>
      <p:sp>
        <p:nvSpPr>
          <p:cNvPr id="149" name="Google Shape;149;p27"/>
          <p:cNvSpPr txBox="1"/>
          <p:nvPr/>
        </p:nvSpPr>
        <p:spPr>
          <a:xfrm>
            <a:off x="0" y="1668150"/>
            <a:ext cx="9144000" cy="1185300"/>
          </a:xfrm>
          <a:prstGeom prst="rect">
            <a:avLst/>
          </a:prstGeom>
          <a:solidFill>
            <a:srgbClr val="FF99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b="1">
              <a:latin typeface="Montserrat"/>
              <a:ea typeface="Montserrat"/>
              <a:cs typeface="Montserrat"/>
              <a:sym typeface="Montserrat"/>
            </a:endParaRPr>
          </a:p>
          <a:p>
            <a:pPr marL="0" lvl="0" indent="0" algn="ctr" rtl="0">
              <a:spcBef>
                <a:spcPts val="0"/>
              </a:spcBef>
              <a:spcAft>
                <a:spcPts val="0"/>
              </a:spcAft>
              <a:buNone/>
            </a:pPr>
            <a:r>
              <a:rPr lang="en" sz="4100" b="1">
                <a:latin typeface="Montserrat"/>
                <a:ea typeface="Montserrat"/>
                <a:cs typeface="Montserrat"/>
                <a:sym typeface="Montserrat"/>
              </a:rPr>
              <a:t>What we do…</a:t>
            </a:r>
            <a:endParaRPr sz="4100" b="1">
              <a:latin typeface="Montserrat"/>
              <a:ea typeface="Montserrat"/>
              <a:cs typeface="Montserrat"/>
              <a:sym typeface="Montserrat"/>
            </a:endParaRPr>
          </a:p>
          <a:p>
            <a:pPr marL="0" lvl="0" indent="0" algn="ctr" rtl="0">
              <a:spcBef>
                <a:spcPts val="0"/>
              </a:spcBef>
              <a:spcAft>
                <a:spcPts val="0"/>
              </a:spcAft>
              <a:buNone/>
            </a:pPr>
            <a:endParaRPr sz="1200" b="1">
              <a:latin typeface="Montserrat"/>
              <a:ea typeface="Montserrat"/>
              <a:cs typeface="Montserrat"/>
              <a:sym typeface="Montserrat"/>
            </a:endParaRPr>
          </a:p>
        </p:txBody>
      </p:sp>
      <p:sp>
        <p:nvSpPr>
          <p:cNvPr id="150" name="Google Shape;150;p27"/>
          <p:cNvSpPr txBox="1"/>
          <p:nvPr/>
        </p:nvSpPr>
        <p:spPr>
          <a:xfrm>
            <a:off x="0" y="2853450"/>
            <a:ext cx="2102700" cy="954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500">
                <a:latin typeface="Montserrat"/>
                <a:ea typeface="Montserrat"/>
                <a:cs typeface="Montserrat"/>
                <a:sym typeface="Montserrat"/>
              </a:rPr>
              <a:t>Disciplinary Ideas </a:t>
            </a:r>
            <a:endParaRPr sz="2500">
              <a:latin typeface="Montserrat"/>
              <a:ea typeface="Montserrat"/>
              <a:cs typeface="Montserrat"/>
              <a:sym typeface="Montserrat"/>
            </a:endParaRPr>
          </a:p>
        </p:txBody>
      </p:sp>
      <p:sp>
        <p:nvSpPr>
          <p:cNvPr id="151" name="Google Shape;151;p27"/>
          <p:cNvSpPr txBox="1"/>
          <p:nvPr/>
        </p:nvSpPr>
        <p:spPr>
          <a:xfrm>
            <a:off x="2340138" y="2853450"/>
            <a:ext cx="4185900" cy="954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500">
                <a:latin typeface="Montserrat"/>
                <a:ea typeface="Montserrat"/>
                <a:cs typeface="Montserrat"/>
                <a:sym typeface="Montserrat"/>
              </a:rPr>
              <a:t>Science &amp; Engineering </a:t>
            </a:r>
            <a:endParaRPr sz="2500">
              <a:latin typeface="Montserrat"/>
              <a:ea typeface="Montserrat"/>
              <a:cs typeface="Montserrat"/>
              <a:sym typeface="Montserrat"/>
            </a:endParaRPr>
          </a:p>
          <a:p>
            <a:pPr marL="0" lvl="0" indent="0" algn="ctr" rtl="0">
              <a:spcBef>
                <a:spcPts val="0"/>
              </a:spcBef>
              <a:spcAft>
                <a:spcPts val="0"/>
              </a:spcAft>
              <a:buNone/>
            </a:pPr>
            <a:r>
              <a:rPr lang="en" sz="2500">
                <a:latin typeface="Montserrat"/>
                <a:ea typeface="Montserrat"/>
                <a:cs typeface="Montserrat"/>
                <a:sym typeface="Montserrat"/>
              </a:rPr>
              <a:t>Practices </a:t>
            </a:r>
            <a:endParaRPr sz="2500">
              <a:latin typeface="Montserrat"/>
              <a:ea typeface="Montserrat"/>
              <a:cs typeface="Montserrat"/>
              <a:sym typeface="Montserrat"/>
            </a:endParaRPr>
          </a:p>
        </p:txBody>
      </p:sp>
      <p:sp>
        <p:nvSpPr>
          <p:cNvPr id="152" name="Google Shape;152;p27"/>
          <p:cNvSpPr txBox="1"/>
          <p:nvPr/>
        </p:nvSpPr>
        <p:spPr>
          <a:xfrm>
            <a:off x="6763500" y="2853450"/>
            <a:ext cx="2380500" cy="954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500">
                <a:latin typeface="Montserrat"/>
                <a:ea typeface="Montserrat"/>
                <a:cs typeface="Montserrat"/>
                <a:sym typeface="Montserrat"/>
              </a:rPr>
              <a:t>Crosscutting Concepts </a:t>
            </a:r>
            <a:endParaRPr sz="2500">
              <a:latin typeface="Montserrat"/>
              <a:ea typeface="Montserrat"/>
              <a:cs typeface="Montserrat"/>
              <a:sym typeface="Montserrat"/>
            </a:endParaRPr>
          </a:p>
        </p:txBody>
      </p:sp>
      <p:pic>
        <p:nvPicPr>
          <p:cNvPr id="153" name="Google Shape;153;p27"/>
          <p:cNvPicPr preferRelativeResize="0"/>
          <p:nvPr/>
        </p:nvPicPr>
        <p:blipFill rotWithShape="1">
          <a:blip r:embed="rId3">
            <a:alphaModFix/>
          </a:blip>
          <a:srcRect l="3547" r="3351" b="9107"/>
          <a:stretch/>
        </p:blipFill>
        <p:spPr>
          <a:xfrm>
            <a:off x="480923" y="3842075"/>
            <a:ext cx="1140848" cy="1185300"/>
          </a:xfrm>
          <a:prstGeom prst="rect">
            <a:avLst/>
          </a:prstGeom>
          <a:noFill/>
          <a:ln>
            <a:noFill/>
          </a:ln>
        </p:spPr>
      </p:pic>
      <p:pic>
        <p:nvPicPr>
          <p:cNvPr id="154" name="Google Shape;154;p27"/>
          <p:cNvPicPr preferRelativeResize="0"/>
          <p:nvPr/>
        </p:nvPicPr>
        <p:blipFill>
          <a:blip r:embed="rId4">
            <a:alphaModFix/>
          </a:blip>
          <a:stretch>
            <a:fillRect/>
          </a:stretch>
        </p:blipFill>
        <p:spPr>
          <a:xfrm>
            <a:off x="3878125" y="3842063"/>
            <a:ext cx="1284532" cy="1290275"/>
          </a:xfrm>
          <a:prstGeom prst="rect">
            <a:avLst/>
          </a:prstGeom>
          <a:noFill/>
          <a:ln>
            <a:noFill/>
          </a:ln>
        </p:spPr>
      </p:pic>
      <p:pic>
        <p:nvPicPr>
          <p:cNvPr id="155" name="Google Shape;155;p27"/>
          <p:cNvPicPr preferRelativeResize="0"/>
          <p:nvPr/>
        </p:nvPicPr>
        <p:blipFill rotWithShape="1">
          <a:blip r:embed="rId5">
            <a:alphaModFix/>
          </a:blip>
          <a:srcRect l="13507" t="32435" r="13361" b="3703"/>
          <a:stretch/>
        </p:blipFill>
        <p:spPr>
          <a:xfrm>
            <a:off x="7419000" y="3842074"/>
            <a:ext cx="1284525" cy="1185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E1F00"/>
        </a:solidFill>
        <a:effectLst/>
      </p:bgPr>
    </p:bg>
    <p:spTree>
      <p:nvGrpSpPr>
        <p:cNvPr id="1" name="Shape 373"/>
        <p:cNvGrpSpPr/>
        <p:nvPr/>
      </p:nvGrpSpPr>
      <p:grpSpPr>
        <a:xfrm>
          <a:off x="0" y="0"/>
          <a:ext cx="0" cy="0"/>
          <a:chOff x="0" y="0"/>
          <a:chExt cx="0" cy="0"/>
        </a:xfrm>
      </p:grpSpPr>
      <p:sp>
        <p:nvSpPr>
          <p:cNvPr id="374" name="Google Shape;374;p54"/>
          <p:cNvSpPr txBox="1"/>
          <p:nvPr/>
        </p:nvSpPr>
        <p:spPr>
          <a:xfrm rot="781">
            <a:off x="6063928" y="4657027"/>
            <a:ext cx="1320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a:solidFill>
                  <a:srgbClr val="92D050"/>
                </a:solidFill>
                <a:latin typeface="Montserrat"/>
                <a:ea typeface="Montserrat"/>
                <a:cs typeface="Montserrat"/>
                <a:sym typeface="Montserrat"/>
              </a:rPr>
              <a:t>SPORTS!</a:t>
            </a:r>
            <a:endParaRPr sz="2000">
              <a:solidFill>
                <a:srgbClr val="92D050"/>
              </a:solidFill>
              <a:latin typeface="Montserrat"/>
              <a:ea typeface="Montserrat"/>
              <a:cs typeface="Montserrat"/>
              <a:sym typeface="Montserrat"/>
            </a:endParaRPr>
          </a:p>
        </p:txBody>
      </p:sp>
      <p:pic>
        <p:nvPicPr>
          <p:cNvPr id="375" name="Google Shape;375;p54" descr="100_1383"/>
          <p:cNvPicPr preferRelativeResize="0"/>
          <p:nvPr/>
        </p:nvPicPr>
        <p:blipFill rotWithShape="1">
          <a:blip r:embed="rId3">
            <a:alphaModFix/>
          </a:blip>
          <a:srcRect/>
          <a:stretch/>
        </p:blipFill>
        <p:spPr>
          <a:xfrm>
            <a:off x="635230" y="1842225"/>
            <a:ext cx="2957499" cy="2300300"/>
          </a:xfrm>
          <a:prstGeom prst="rect">
            <a:avLst/>
          </a:prstGeom>
          <a:noFill/>
          <a:ln>
            <a:noFill/>
          </a:ln>
        </p:spPr>
      </p:pic>
      <p:sp>
        <p:nvSpPr>
          <p:cNvPr id="376" name="Google Shape;376;p54"/>
          <p:cNvSpPr txBox="1"/>
          <p:nvPr/>
        </p:nvSpPr>
        <p:spPr>
          <a:xfrm>
            <a:off x="1216450" y="4513000"/>
            <a:ext cx="1425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a:solidFill>
                  <a:srgbClr val="92D050"/>
                </a:solidFill>
                <a:latin typeface="Montserrat"/>
                <a:ea typeface="Montserrat"/>
                <a:cs typeface="Montserrat"/>
                <a:sym typeface="Montserrat"/>
              </a:rPr>
              <a:t>SNACKS!</a:t>
            </a:r>
            <a:endParaRPr sz="2000">
              <a:latin typeface="Montserrat"/>
              <a:ea typeface="Montserrat"/>
              <a:cs typeface="Montserrat"/>
              <a:sym typeface="Montserrat"/>
            </a:endParaRPr>
          </a:p>
        </p:txBody>
      </p:sp>
      <p:sp>
        <p:nvSpPr>
          <p:cNvPr id="377" name="Google Shape;377;p54"/>
          <p:cNvSpPr txBox="1"/>
          <p:nvPr/>
        </p:nvSpPr>
        <p:spPr>
          <a:xfrm rot="32699">
            <a:off x="318687" y="129778"/>
            <a:ext cx="3879475" cy="16006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b="1">
                <a:solidFill>
                  <a:srgbClr val="92D050"/>
                </a:solidFill>
                <a:latin typeface="Montserrat"/>
                <a:ea typeface="Montserrat"/>
                <a:cs typeface="Montserrat"/>
                <a:sym typeface="Montserrat"/>
              </a:rPr>
              <a:t>Recreation </a:t>
            </a:r>
            <a:endParaRPr sz="4800" b="1">
              <a:latin typeface="Montserrat"/>
              <a:ea typeface="Montserrat"/>
              <a:cs typeface="Montserrat"/>
              <a:sym typeface="Montserrat"/>
            </a:endParaRPr>
          </a:p>
          <a:p>
            <a:pPr marL="0" marR="0" lvl="0" indent="0" algn="ctr" rtl="0">
              <a:spcBef>
                <a:spcPts val="0"/>
              </a:spcBef>
              <a:spcAft>
                <a:spcPts val="0"/>
              </a:spcAft>
              <a:buNone/>
            </a:pPr>
            <a:r>
              <a:rPr lang="en" sz="4800" b="1">
                <a:solidFill>
                  <a:srgbClr val="92D050"/>
                </a:solidFill>
                <a:latin typeface="Montserrat"/>
                <a:ea typeface="Montserrat"/>
                <a:cs typeface="Montserrat"/>
                <a:sym typeface="Montserrat"/>
              </a:rPr>
              <a:t>Time!</a:t>
            </a:r>
            <a:endParaRPr sz="4800" b="1">
              <a:latin typeface="Montserrat"/>
              <a:ea typeface="Montserrat"/>
              <a:cs typeface="Montserrat"/>
              <a:sym typeface="Montserrat"/>
            </a:endParaRPr>
          </a:p>
        </p:txBody>
      </p:sp>
      <p:pic>
        <p:nvPicPr>
          <p:cNvPr id="378" name="Google Shape;378;p54"/>
          <p:cNvPicPr preferRelativeResize="0"/>
          <p:nvPr/>
        </p:nvPicPr>
        <p:blipFill rotWithShape="1">
          <a:blip r:embed="rId4">
            <a:alphaModFix/>
          </a:blip>
          <a:srcRect/>
          <a:stretch/>
        </p:blipFill>
        <p:spPr>
          <a:xfrm>
            <a:off x="4346575" y="2451000"/>
            <a:ext cx="4318976" cy="2061999"/>
          </a:xfrm>
          <a:prstGeom prst="rect">
            <a:avLst/>
          </a:prstGeom>
          <a:noFill/>
          <a:ln>
            <a:noFill/>
          </a:ln>
        </p:spPr>
      </p:pic>
      <p:pic>
        <p:nvPicPr>
          <p:cNvPr id="379" name="Google Shape;379;p54"/>
          <p:cNvPicPr preferRelativeResize="0"/>
          <p:nvPr/>
        </p:nvPicPr>
        <p:blipFill rotWithShape="1">
          <a:blip r:embed="rId5">
            <a:alphaModFix/>
          </a:blip>
          <a:srcRect/>
          <a:stretch/>
        </p:blipFill>
        <p:spPr>
          <a:xfrm>
            <a:off x="4346575" y="125225"/>
            <a:ext cx="4401724" cy="2181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383"/>
        <p:cNvGrpSpPr/>
        <p:nvPr/>
      </p:nvGrpSpPr>
      <p:grpSpPr>
        <a:xfrm>
          <a:off x="0" y="0"/>
          <a:ext cx="0" cy="0"/>
          <a:chOff x="0" y="0"/>
          <a:chExt cx="0" cy="0"/>
        </a:xfrm>
      </p:grpSpPr>
      <p:pic>
        <p:nvPicPr>
          <p:cNvPr id="384" name="Google Shape;384;p55" descr="100_1412"/>
          <p:cNvPicPr preferRelativeResize="0"/>
          <p:nvPr/>
        </p:nvPicPr>
        <p:blipFill rotWithShape="1">
          <a:blip r:embed="rId3">
            <a:alphaModFix/>
          </a:blip>
          <a:srcRect/>
          <a:stretch/>
        </p:blipFill>
        <p:spPr>
          <a:xfrm>
            <a:off x="1257300" y="194175"/>
            <a:ext cx="6629398" cy="3917925"/>
          </a:xfrm>
          <a:prstGeom prst="rect">
            <a:avLst/>
          </a:prstGeom>
          <a:noFill/>
          <a:ln>
            <a:noFill/>
          </a:ln>
        </p:spPr>
      </p:pic>
      <p:sp>
        <p:nvSpPr>
          <p:cNvPr id="385" name="Google Shape;385;p55"/>
          <p:cNvSpPr txBox="1"/>
          <p:nvPr/>
        </p:nvSpPr>
        <p:spPr>
          <a:xfrm>
            <a:off x="1737750" y="4112100"/>
            <a:ext cx="5668500" cy="103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100">
                <a:solidFill>
                  <a:srgbClr val="44969F"/>
                </a:solidFill>
                <a:latin typeface="Luckiest Guy"/>
                <a:ea typeface="Luckiest Guy"/>
                <a:cs typeface="Luckiest Guy"/>
                <a:sym typeface="Luckiest Guy"/>
              </a:rPr>
              <a:t>Teacher Time!</a:t>
            </a:r>
            <a:endParaRPr sz="6100">
              <a:latin typeface="Luckiest Guy"/>
              <a:ea typeface="Luckiest Guy"/>
              <a:cs typeface="Luckiest Guy"/>
              <a:sym typeface="Luckiest Gu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9"/>
        <p:cNvGrpSpPr/>
        <p:nvPr/>
      </p:nvGrpSpPr>
      <p:grpSpPr>
        <a:xfrm>
          <a:off x="0" y="0"/>
          <a:ext cx="0" cy="0"/>
          <a:chOff x="0" y="0"/>
          <a:chExt cx="0" cy="0"/>
        </a:xfrm>
      </p:grpSpPr>
      <p:pic>
        <p:nvPicPr>
          <p:cNvPr id="390" name="Google Shape;390;p56" descr="100_1455"/>
          <p:cNvPicPr preferRelativeResize="0"/>
          <p:nvPr/>
        </p:nvPicPr>
        <p:blipFill rotWithShape="1">
          <a:blip r:embed="rId3">
            <a:alphaModFix/>
          </a:blip>
          <a:srcRect/>
          <a:stretch/>
        </p:blipFill>
        <p:spPr>
          <a:xfrm>
            <a:off x="230119" y="2014200"/>
            <a:ext cx="3864081" cy="2768126"/>
          </a:xfrm>
          <a:prstGeom prst="rect">
            <a:avLst/>
          </a:prstGeom>
          <a:noFill/>
          <a:ln w="38100" cap="flat" cmpd="sng">
            <a:solidFill>
              <a:srgbClr val="FFFF00"/>
            </a:solidFill>
            <a:prstDash val="solid"/>
            <a:round/>
            <a:headEnd type="none" w="sm" len="sm"/>
            <a:tailEnd type="none" w="sm" len="sm"/>
          </a:ln>
        </p:spPr>
      </p:pic>
      <p:pic>
        <p:nvPicPr>
          <p:cNvPr id="391" name="Google Shape;391;p56" descr="100_1460"/>
          <p:cNvPicPr preferRelativeResize="0"/>
          <p:nvPr/>
        </p:nvPicPr>
        <p:blipFill rotWithShape="1">
          <a:blip r:embed="rId4">
            <a:alphaModFix/>
          </a:blip>
          <a:srcRect/>
          <a:stretch/>
        </p:blipFill>
        <p:spPr>
          <a:xfrm>
            <a:off x="4419600" y="2308000"/>
            <a:ext cx="3864074" cy="2571751"/>
          </a:xfrm>
          <a:prstGeom prst="rect">
            <a:avLst/>
          </a:prstGeom>
          <a:noFill/>
          <a:ln w="38100" cap="flat" cmpd="sng">
            <a:solidFill>
              <a:srgbClr val="FFFF00"/>
            </a:solidFill>
            <a:prstDash val="solid"/>
            <a:round/>
            <a:headEnd type="none" w="sm" len="sm"/>
            <a:tailEnd type="none" w="sm" len="sm"/>
          </a:ln>
        </p:spPr>
      </p:pic>
      <p:sp>
        <p:nvSpPr>
          <p:cNvPr id="392" name="Google Shape;392;p56"/>
          <p:cNvSpPr txBox="1"/>
          <p:nvPr/>
        </p:nvSpPr>
        <p:spPr>
          <a:xfrm>
            <a:off x="304800" y="228600"/>
            <a:ext cx="5169900" cy="1785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5500">
                <a:solidFill>
                  <a:srgbClr val="F1C232"/>
                </a:solidFill>
                <a:latin typeface="Montserrat"/>
                <a:ea typeface="Montserrat"/>
                <a:cs typeface="Montserrat"/>
                <a:sym typeface="Montserrat"/>
              </a:rPr>
              <a:t>★Evening Activities★</a:t>
            </a:r>
            <a:endParaRPr sz="5500">
              <a:solidFill>
                <a:srgbClr val="F1C232"/>
              </a:solidFill>
              <a:latin typeface="Montserrat"/>
              <a:ea typeface="Montserrat"/>
              <a:cs typeface="Montserrat"/>
              <a:sym typeface="Montserrat"/>
            </a:endParaRPr>
          </a:p>
        </p:txBody>
      </p:sp>
      <p:pic>
        <p:nvPicPr>
          <p:cNvPr id="393" name="Google Shape;393;p56" descr="IMG_9126.jpeg"/>
          <p:cNvPicPr preferRelativeResize="0"/>
          <p:nvPr/>
        </p:nvPicPr>
        <p:blipFill rotWithShape="1">
          <a:blip r:embed="rId5">
            <a:alphaModFix/>
          </a:blip>
          <a:srcRect l="8775" b="9090"/>
          <a:stretch/>
        </p:blipFill>
        <p:spPr>
          <a:xfrm rot="10800000" flipH="1">
            <a:off x="6090763" y="140124"/>
            <a:ext cx="2625899" cy="1962575"/>
          </a:xfrm>
          <a:prstGeom prst="rect">
            <a:avLst/>
          </a:prstGeom>
          <a:noFill/>
          <a:ln w="38100" cap="flat" cmpd="sng">
            <a:solidFill>
              <a:srgbClr val="FFFF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7"/>
        <p:cNvGrpSpPr/>
        <p:nvPr/>
      </p:nvGrpSpPr>
      <p:grpSpPr>
        <a:xfrm>
          <a:off x="0" y="0"/>
          <a:ext cx="0" cy="0"/>
          <a:chOff x="0" y="0"/>
          <a:chExt cx="0" cy="0"/>
        </a:xfrm>
      </p:grpSpPr>
      <p:pic>
        <p:nvPicPr>
          <p:cNvPr id="398" name="Google Shape;398;p57" descr="100_1439"/>
          <p:cNvPicPr preferRelativeResize="0"/>
          <p:nvPr/>
        </p:nvPicPr>
        <p:blipFill rotWithShape="1">
          <a:blip r:embed="rId3">
            <a:alphaModFix/>
          </a:blip>
          <a:srcRect/>
          <a:stretch/>
        </p:blipFill>
        <p:spPr>
          <a:xfrm>
            <a:off x="92250" y="1355075"/>
            <a:ext cx="5051253" cy="3788425"/>
          </a:xfrm>
          <a:prstGeom prst="rect">
            <a:avLst/>
          </a:prstGeom>
          <a:noFill/>
          <a:ln>
            <a:noFill/>
          </a:ln>
        </p:spPr>
      </p:pic>
      <p:sp>
        <p:nvSpPr>
          <p:cNvPr id="399" name="Google Shape;399;p57"/>
          <p:cNvSpPr txBox="1"/>
          <p:nvPr/>
        </p:nvSpPr>
        <p:spPr>
          <a:xfrm>
            <a:off x="457200" y="342900"/>
            <a:ext cx="61281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4800">
                <a:solidFill>
                  <a:srgbClr val="92D050"/>
                </a:solidFill>
                <a:latin typeface="Montserrat"/>
                <a:ea typeface="Montserrat"/>
                <a:cs typeface="Montserrat"/>
                <a:sym typeface="Montserrat"/>
              </a:rPr>
              <a:t>Lights Out at 9:30</a:t>
            </a:r>
            <a:endParaRPr sz="4800">
              <a:latin typeface="Montserrat"/>
              <a:ea typeface="Montserrat"/>
              <a:cs typeface="Montserrat"/>
              <a:sym typeface="Montserrat"/>
            </a:endParaRPr>
          </a:p>
        </p:txBody>
      </p:sp>
      <p:sp>
        <p:nvSpPr>
          <p:cNvPr id="400" name="Google Shape;400;p57"/>
          <p:cNvSpPr txBox="1"/>
          <p:nvPr/>
        </p:nvSpPr>
        <p:spPr>
          <a:xfrm>
            <a:off x="4216375" y="4184350"/>
            <a:ext cx="5051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4800">
                <a:solidFill>
                  <a:srgbClr val="92D050"/>
                </a:solidFill>
                <a:latin typeface="Montserrat"/>
                <a:ea typeface="Montserrat"/>
                <a:cs typeface="Montserrat"/>
                <a:sym typeface="Montserrat"/>
              </a:rPr>
              <a:t>Sweet Dreams!</a:t>
            </a:r>
            <a:endParaRPr sz="4800">
              <a:latin typeface="Montserrat"/>
              <a:ea typeface="Montserrat"/>
              <a:cs typeface="Montserrat"/>
              <a:sym typeface="Montserrat"/>
            </a:endParaRPr>
          </a:p>
        </p:txBody>
      </p:sp>
      <p:sp>
        <p:nvSpPr>
          <p:cNvPr id="401" name="Google Shape;401;p57"/>
          <p:cNvSpPr txBox="1"/>
          <p:nvPr/>
        </p:nvSpPr>
        <p:spPr>
          <a:xfrm rot="422930">
            <a:off x="6545245" y="515119"/>
            <a:ext cx="1315241" cy="21702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r>
              <a:rPr lang="en" sz="11500">
                <a:solidFill>
                  <a:srgbClr val="00FFFF"/>
                </a:solidFill>
                <a:latin typeface="Luckiest Guy"/>
                <a:ea typeface="Luckiest Guy"/>
                <a:cs typeface="Luckiest Guy"/>
                <a:sym typeface="Luckiest Guy"/>
              </a:rPr>
              <a:t>Z</a:t>
            </a:r>
            <a:endParaRPr sz="11500">
              <a:solidFill>
                <a:srgbClr val="00FFFF"/>
              </a:solidFill>
              <a:latin typeface="Luckiest Guy"/>
              <a:ea typeface="Luckiest Guy"/>
              <a:cs typeface="Luckiest Guy"/>
              <a:sym typeface="Luckiest Guy"/>
            </a:endParaRPr>
          </a:p>
        </p:txBody>
      </p:sp>
      <p:sp>
        <p:nvSpPr>
          <p:cNvPr id="402" name="Google Shape;402;p57"/>
          <p:cNvSpPr txBox="1"/>
          <p:nvPr/>
        </p:nvSpPr>
        <p:spPr>
          <a:xfrm rot="-429136">
            <a:off x="5661253" y="1230058"/>
            <a:ext cx="1016812" cy="181639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600">
                <a:solidFill>
                  <a:srgbClr val="00FFFF"/>
                </a:solidFill>
                <a:latin typeface="Luckiest Guy"/>
                <a:ea typeface="Luckiest Guy"/>
                <a:cs typeface="Luckiest Guy"/>
                <a:sym typeface="Luckiest Guy"/>
              </a:rPr>
              <a:t>Z</a:t>
            </a:r>
            <a:endParaRPr sz="500"/>
          </a:p>
        </p:txBody>
      </p:sp>
      <p:sp>
        <p:nvSpPr>
          <p:cNvPr id="403" name="Google Shape;403;p57"/>
          <p:cNvSpPr txBox="1"/>
          <p:nvPr/>
        </p:nvSpPr>
        <p:spPr>
          <a:xfrm rot="-1366836">
            <a:off x="4990214" y="1748322"/>
            <a:ext cx="880157" cy="16468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500">
                <a:solidFill>
                  <a:srgbClr val="00FFFF"/>
                </a:solidFill>
                <a:latin typeface="Luckiest Guy"/>
                <a:ea typeface="Luckiest Guy"/>
                <a:cs typeface="Luckiest Guy"/>
                <a:sym typeface="Luckiest Guy"/>
              </a:rPr>
              <a:t>Z</a:t>
            </a:r>
            <a:endParaRPr sz="300"/>
          </a:p>
        </p:txBody>
      </p:sp>
      <p:sp>
        <p:nvSpPr>
          <p:cNvPr id="404" name="Google Shape;404;p57"/>
          <p:cNvSpPr txBox="1"/>
          <p:nvPr/>
        </p:nvSpPr>
        <p:spPr>
          <a:xfrm rot="-640230">
            <a:off x="4341546" y="1863660"/>
            <a:ext cx="685351" cy="1416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0">
                <a:solidFill>
                  <a:srgbClr val="00FFFF"/>
                </a:solidFill>
                <a:latin typeface="Luckiest Guy"/>
                <a:ea typeface="Luckiest Guy"/>
                <a:cs typeface="Luckiest Guy"/>
                <a:sym typeface="Luckiest Guy"/>
              </a:rPr>
              <a:t>Z</a:t>
            </a:r>
            <a:endParaRPr sz="80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408"/>
        <p:cNvGrpSpPr/>
        <p:nvPr/>
      </p:nvGrpSpPr>
      <p:grpSpPr>
        <a:xfrm>
          <a:off x="0" y="0"/>
          <a:ext cx="0" cy="0"/>
          <a:chOff x="0" y="0"/>
          <a:chExt cx="0" cy="0"/>
        </a:xfrm>
      </p:grpSpPr>
      <p:sp>
        <p:nvSpPr>
          <p:cNvPr id="409" name="Google Shape;409;p58"/>
          <p:cNvSpPr txBox="1"/>
          <p:nvPr/>
        </p:nvSpPr>
        <p:spPr>
          <a:xfrm>
            <a:off x="205150" y="313650"/>
            <a:ext cx="5742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latin typeface="Pacifico"/>
                <a:ea typeface="Pacifico"/>
                <a:cs typeface="Pacifico"/>
                <a:sym typeface="Pacifico"/>
              </a:rPr>
              <a:t>First time away from home?</a:t>
            </a:r>
            <a:endParaRPr sz="3600">
              <a:latin typeface="Pacifico"/>
              <a:ea typeface="Pacifico"/>
              <a:cs typeface="Pacifico"/>
              <a:sym typeface="Pacifico"/>
            </a:endParaRPr>
          </a:p>
        </p:txBody>
      </p:sp>
      <p:sp>
        <p:nvSpPr>
          <p:cNvPr id="410" name="Google Shape;410;p58"/>
          <p:cNvSpPr txBox="1"/>
          <p:nvPr/>
        </p:nvSpPr>
        <p:spPr>
          <a:xfrm>
            <a:off x="108600" y="1052550"/>
            <a:ext cx="3824100" cy="3570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Montserrat"/>
              <a:buChar char="●"/>
            </a:pPr>
            <a:r>
              <a:rPr lang="en" sz="2000">
                <a:latin typeface="Montserrat"/>
                <a:ea typeface="Montserrat"/>
                <a:cs typeface="Montserrat"/>
                <a:sym typeface="Montserrat"/>
              </a:rPr>
              <a:t>Sleepovers before camp</a:t>
            </a:r>
            <a:endParaRPr sz="200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 sz="2000">
                <a:latin typeface="Montserrat"/>
                <a:ea typeface="Montserrat"/>
                <a:cs typeface="Montserrat"/>
                <a:sym typeface="Montserrat"/>
              </a:rPr>
              <a:t>Favorite stuffed animal</a:t>
            </a:r>
            <a:endParaRPr sz="200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 sz="2000">
                <a:latin typeface="Montserrat"/>
                <a:ea typeface="Montserrat"/>
                <a:cs typeface="Montserrat"/>
                <a:sym typeface="Montserrat"/>
              </a:rPr>
              <a:t>Journal to write in </a:t>
            </a:r>
            <a:endParaRPr sz="200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 sz="2000">
                <a:latin typeface="Montserrat"/>
                <a:ea typeface="Montserrat"/>
                <a:cs typeface="Montserrat"/>
                <a:sym typeface="Montserrat"/>
              </a:rPr>
              <a:t>Book to read </a:t>
            </a:r>
            <a:endParaRPr sz="200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 sz="2000">
                <a:latin typeface="Montserrat"/>
                <a:ea typeface="Montserrat"/>
                <a:cs typeface="Montserrat"/>
                <a:sym typeface="Montserrat"/>
              </a:rPr>
              <a:t>Missing home is OKAY</a:t>
            </a:r>
            <a:endParaRPr sz="2000">
              <a:latin typeface="Montserrat"/>
              <a:ea typeface="Montserrat"/>
              <a:cs typeface="Montserrat"/>
              <a:sym typeface="Montserrat"/>
            </a:endParaRPr>
          </a:p>
          <a:p>
            <a:pPr marL="914400" lvl="1" indent="-355600" algn="l" rtl="0">
              <a:spcBef>
                <a:spcPts val="0"/>
              </a:spcBef>
              <a:spcAft>
                <a:spcPts val="0"/>
              </a:spcAft>
              <a:buSzPts val="2000"/>
              <a:buFont typeface="Montserrat"/>
              <a:buChar char="○"/>
            </a:pPr>
            <a:r>
              <a:rPr lang="en" sz="2000">
                <a:latin typeface="Montserrat"/>
                <a:ea typeface="Montserrat"/>
                <a:cs typeface="Montserrat"/>
                <a:sym typeface="Montserrat"/>
              </a:rPr>
              <a:t>Stay busy and engaged </a:t>
            </a:r>
            <a:endParaRPr sz="2000">
              <a:latin typeface="Montserrat"/>
              <a:ea typeface="Montserrat"/>
              <a:cs typeface="Montserrat"/>
              <a:sym typeface="Montserrat"/>
            </a:endParaRPr>
          </a:p>
          <a:p>
            <a:pPr marL="914400" lvl="1" indent="-355600" algn="l" rtl="0">
              <a:spcBef>
                <a:spcPts val="0"/>
              </a:spcBef>
              <a:spcAft>
                <a:spcPts val="0"/>
              </a:spcAft>
              <a:buSzPts val="2000"/>
              <a:buFont typeface="Montserrat"/>
              <a:buChar char="○"/>
            </a:pPr>
            <a:r>
              <a:rPr lang="en" sz="2000">
                <a:latin typeface="Montserrat"/>
                <a:ea typeface="Montserrat"/>
                <a:cs typeface="Montserrat"/>
                <a:sym typeface="Montserrat"/>
              </a:rPr>
              <a:t>Write letter home </a:t>
            </a:r>
            <a:endParaRPr sz="2000">
              <a:latin typeface="Montserrat"/>
              <a:ea typeface="Montserrat"/>
              <a:cs typeface="Montserrat"/>
              <a:sym typeface="Montserrat"/>
            </a:endParaRPr>
          </a:p>
          <a:p>
            <a:pPr marL="914400" lvl="1" indent="-355600" algn="l" rtl="0">
              <a:spcBef>
                <a:spcPts val="0"/>
              </a:spcBef>
              <a:spcAft>
                <a:spcPts val="0"/>
              </a:spcAft>
              <a:buSzPts val="2000"/>
              <a:buFont typeface="Montserrat"/>
              <a:buChar char="○"/>
            </a:pPr>
            <a:r>
              <a:rPr lang="en" sz="2000">
                <a:latin typeface="Montserrat"/>
                <a:ea typeface="Montserrat"/>
                <a:cs typeface="Montserrat"/>
                <a:sym typeface="Montserrat"/>
              </a:rPr>
              <a:t>Help from buddies, counselors, teachers, staff</a:t>
            </a:r>
            <a:endParaRPr sz="2000">
              <a:latin typeface="Montserrat"/>
              <a:ea typeface="Montserrat"/>
              <a:cs typeface="Montserrat"/>
              <a:sym typeface="Montserrat"/>
            </a:endParaRPr>
          </a:p>
        </p:txBody>
      </p:sp>
      <p:pic>
        <p:nvPicPr>
          <p:cNvPr id="411" name="Google Shape;411;p58"/>
          <p:cNvPicPr preferRelativeResize="0"/>
          <p:nvPr/>
        </p:nvPicPr>
        <p:blipFill>
          <a:blip r:embed="rId3">
            <a:alphaModFix/>
          </a:blip>
          <a:stretch>
            <a:fillRect/>
          </a:stretch>
        </p:blipFill>
        <p:spPr>
          <a:xfrm>
            <a:off x="4415175" y="2571750"/>
            <a:ext cx="3715500" cy="2364409"/>
          </a:xfrm>
          <a:prstGeom prst="rect">
            <a:avLst/>
          </a:prstGeom>
          <a:noFill/>
          <a:ln w="76200" cap="flat" cmpd="sng">
            <a:solidFill>
              <a:srgbClr val="990000"/>
            </a:solidFill>
            <a:prstDash val="solid"/>
            <a:round/>
            <a:headEnd type="none" w="sm" len="sm"/>
            <a:tailEnd type="none" w="sm" len="sm"/>
          </a:ln>
        </p:spPr>
      </p:pic>
      <p:pic>
        <p:nvPicPr>
          <p:cNvPr id="412" name="Google Shape;412;p58"/>
          <p:cNvPicPr preferRelativeResize="0"/>
          <p:nvPr/>
        </p:nvPicPr>
        <p:blipFill>
          <a:blip r:embed="rId4">
            <a:alphaModFix/>
          </a:blip>
          <a:stretch>
            <a:fillRect/>
          </a:stretch>
        </p:blipFill>
        <p:spPr>
          <a:xfrm rot="-5400000">
            <a:off x="6329349" y="-214597"/>
            <a:ext cx="2220373" cy="2960521"/>
          </a:xfrm>
          <a:prstGeom prst="rect">
            <a:avLst/>
          </a:prstGeom>
          <a:noFill/>
          <a:ln w="76200" cap="flat" cmpd="sng">
            <a:solidFill>
              <a:srgbClr val="990000"/>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416"/>
        <p:cNvGrpSpPr/>
        <p:nvPr/>
      </p:nvGrpSpPr>
      <p:grpSpPr>
        <a:xfrm>
          <a:off x="0" y="0"/>
          <a:ext cx="0" cy="0"/>
          <a:chOff x="0" y="0"/>
          <a:chExt cx="0" cy="0"/>
        </a:xfrm>
      </p:grpSpPr>
      <p:pic>
        <p:nvPicPr>
          <p:cNvPr id="417" name="Google Shape;417;p59" descr="DSC_0268.JPG"/>
          <p:cNvPicPr preferRelativeResize="0"/>
          <p:nvPr/>
        </p:nvPicPr>
        <p:blipFill rotWithShape="1">
          <a:blip r:embed="rId3">
            <a:alphaModFix/>
          </a:blip>
          <a:srcRect/>
          <a:stretch/>
        </p:blipFill>
        <p:spPr>
          <a:xfrm>
            <a:off x="865463" y="1928525"/>
            <a:ext cx="3544425" cy="3127675"/>
          </a:xfrm>
          <a:prstGeom prst="rect">
            <a:avLst/>
          </a:prstGeom>
          <a:noFill/>
          <a:ln>
            <a:noFill/>
          </a:ln>
        </p:spPr>
      </p:pic>
      <p:pic>
        <p:nvPicPr>
          <p:cNvPr id="418" name="Google Shape;418;p59" descr="ENH pictures 035"/>
          <p:cNvPicPr preferRelativeResize="0"/>
          <p:nvPr/>
        </p:nvPicPr>
        <p:blipFill rotWithShape="1">
          <a:blip r:embed="rId4">
            <a:alphaModFix/>
          </a:blip>
          <a:srcRect/>
          <a:stretch/>
        </p:blipFill>
        <p:spPr>
          <a:xfrm>
            <a:off x="5192925" y="0"/>
            <a:ext cx="3965550" cy="5056198"/>
          </a:xfrm>
          <a:prstGeom prst="rect">
            <a:avLst/>
          </a:prstGeom>
          <a:noFill/>
          <a:ln>
            <a:noFill/>
          </a:ln>
        </p:spPr>
      </p:pic>
      <p:sp>
        <p:nvSpPr>
          <p:cNvPr id="419" name="Google Shape;419;p59"/>
          <p:cNvSpPr txBox="1"/>
          <p:nvPr/>
        </p:nvSpPr>
        <p:spPr>
          <a:xfrm>
            <a:off x="82425" y="358625"/>
            <a:ext cx="51105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a:solidFill>
                  <a:srgbClr val="016267"/>
                </a:solidFill>
                <a:latin typeface="Montserrat"/>
                <a:ea typeface="Montserrat"/>
                <a:cs typeface="Montserrat"/>
                <a:sym typeface="Montserrat"/>
              </a:rPr>
              <a:t>Graduate from</a:t>
            </a:r>
            <a:endParaRPr>
              <a:latin typeface="Montserrat"/>
              <a:ea typeface="Montserrat"/>
              <a:cs typeface="Montserrat"/>
              <a:sym typeface="Montserrat"/>
            </a:endParaRPr>
          </a:p>
          <a:p>
            <a:pPr marL="0" marR="0" lvl="0" indent="0" algn="ctr" rtl="0">
              <a:spcBef>
                <a:spcPts val="0"/>
              </a:spcBef>
              <a:spcAft>
                <a:spcPts val="0"/>
              </a:spcAft>
              <a:buNone/>
            </a:pPr>
            <a:r>
              <a:rPr lang="en" sz="4800">
                <a:solidFill>
                  <a:srgbClr val="016267"/>
                </a:solidFill>
                <a:latin typeface="Montserrat"/>
                <a:ea typeface="Montserrat"/>
                <a:cs typeface="Montserrat"/>
                <a:sym typeface="Montserrat"/>
              </a:rPr>
              <a:t>Outdoor Schoo</a:t>
            </a:r>
            <a:r>
              <a:rPr lang="en" sz="4800">
                <a:solidFill>
                  <a:srgbClr val="016267"/>
                </a:solidFill>
                <a:latin typeface="Arial"/>
                <a:ea typeface="Arial"/>
                <a:cs typeface="Arial"/>
                <a:sym typeface="Arial"/>
              </a:rPr>
              <a:t>l</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3"/>
        <p:cNvGrpSpPr/>
        <p:nvPr/>
      </p:nvGrpSpPr>
      <p:grpSpPr>
        <a:xfrm>
          <a:off x="0" y="0"/>
          <a:ext cx="0" cy="0"/>
          <a:chOff x="0" y="0"/>
          <a:chExt cx="0" cy="0"/>
        </a:xfrm>
      </p:grpSpPr>
      <p:sp>
        <p:nvSpPr>
          <p:cNvPr id="424" name="Google Shape;424;p60"/>
          <p:cNvSpPr txBox="1"/>
          <p:nvPr/>
        </p:nvSpPr>
        <p:spPr>
          <a:xfrm>
            <a:off x="186775" y="4246300"/>
            <a:ext cx="5748300" cy="569400"/>
          </a:xfrm>
          <a:prstGeom prst="rect">
            <a:avLst/>
          </a:prstGeom>
          <a:noFill/>
          <a:ln>
            <a:noFill/>
          </a:ln>
        </p:spPr>
        <p:txBody>
          <a:bodyPr spcFirstLastPara="1" wrap="square" lIns="91425" tIns="45700" rIns="91425" bIns="45700" anchor="t" anchorCtr="0">
            <a:spAutoFit/>
          </a:bodyPr>
          <a:lstStyle/>
          <a:p>
            <a:pPr marL="0" marR="0" lvl="0" indent="0" algn="l" rtl="0">
              <a:spcBef>
                <a:spcPts val="2000"/>
              </a:spcBef>
              <a:spcAft>
                <a:spcPts val="0"/>
              </a:spcAft>
              <a:buNone/>
            </a:pPr>
            <a:r>
              <a:rPr lang="en" sz="3100" b="1">
                <a:solidFill>
                  <a:srgbClr val="B45F06"/>
                </a:solidFill>
                <a:latin typeface="Montserrat"/>
                <a:ea typeface="Montserrat"/>
                <a:cs typeface="Montserrat"/>
                <a:sym typeface="Montserrat"/>
              </a:rPr>
              <a:t>exploringnewhorizons.org</a:t>
            </a:r>
            <a:endParaRPr sz="500">
              <a:solidFill>
                <a:srgbClr val="B45F06"/>
              </a:solidFill>
              <a:latin typeface="Montserrat"/>
              <a:ea typeface="Montserrat"/>
              <a:cs typeface="Montserrat"/>
              <a:sym typeface="Montserrat"/>
            </a:endParaRPr>
          </a:p>
        </p:txBody>
      </p:sp>
      <p:pic>
        <p:nvPicPr>
          <p:cNvPr id="425" name="Google Shape;425;p60" descr="C:\Users\Program Coodinator\Desktop\ENH Main Full Color_1.jpg"/>
          <p:cNvPicPr preferRelativeResize="0"/>
          <p:nvPr/>
        </p:nvPicPr>
        <p:blipFill rotWithShape="1">
          <a:blip r:embed="rId3">
            <a:alphaModFix/>
          </a:blip>
          <a:srcRect/>
          <a:stretch/>
        </p:blipFill>
        <p:spPr>
          <a:xfrm>
            <a:off x="186775" y="569224"/>
            <a:ext cx="2993076" cy="3570750"/>
          </a:xfrm>
          <a:prstGeom prst="rect">
            <a:avLst/>
          </a:prstGeom>
          <a:noFill/>
          <a:ln>
            <a:noFill/>
          </a:ln>
        </p:spPr>
      </p:pic>
      <p:sp>
        <p:nvSpPr>
          <p:cNvPr id="426" name="Google Shape;426;p60"/>
          <p:cNvSpPr txBox="1"/>
          <p:nvPr/>
        </p:nvSpPr>
        <p:spPr>
          <a:xfrm>
            <a:off x="2871075" y="193000"/>
            <a:ext cx="61281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solidFill>
                  <a:srgbClr val="B45F06"/>
                </a:solidFill>
                <a:latin typeface="Luckiest Guy"/>
                <a:ea typeface="Luckiest Guy"/>
                <a:cs typeface="Luckiest Guy"/>
                <a:sym typeface="Luckiest Guy"/>
              </a:rPr>
              <a:t>Scotts Valley Contact Sheet</a:t>
            </a:r>
            <a:endParaRPr sz="3300">
              <a:solidFill>
                <a:srgbClr val="B45F06"/>
              </a:solidFill>
              <a:latin typeface="Luckiest Guy"/>
              <a:ea typeface="Luckiest Guy"/>
              <a:cs typeface="Luckiest Guy"/>
              <a:sym typeface="Luckiest Guy"/>
            </a:endParaRPr>
          </a:p>
          <a:p>
            <a:pPr marL="0" lvl="0" indent="0" algn="l" rtl="0">
              <a:spcBef>
                <a:spcPts val="0"/>
              </a:spcBef>
              <a:spcAft>
                <a:spcPts val="0"/>
              </a:spcAft>
              <a:buNone/>
            </a:pPr>
            <a:endParaRPr/>
          </a:p>
        </p:txBody>
      </p:sp>
      <p:sp>
        <p:nvSpPr>
          <p:cNvPr id="427" name="Google Shape;427;p60"/>
          <p:cNvSpPr txBox="1"/>
          <p:nvPr/>
        </p:nvSpPr>
        <p:spPr>
          <a:xfrm>
            <a:off x="3422475" y="1293225"/>
            <a:ext cx="5576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Program Director: Danny ‘Dingo’ Beutler</a:t>
            </a:r>
            <a:endParaRPr/>
          </a:p>
          <a:p>
            <a:pPr marL="0" lvl="0" indent="0" algn="l" rtl="0">
              <a:spcBef>
                <a:spcPts val="0"/>
              </a:spcBef>
              <a:spcAft>
                <a:spcPts val="0"/>
              </a:spcAft>
              <a:buNone/>
            </a:pPr>
            <a:r>
              <a:rPr lang="en"/>
              <a:t>Email: </a:t>
            </a:r>
            <a:r>
              <a:rPr lang="en" u="sng">
                <a:solidFill>
                  <a:schemeClr val="hlink"/>
                </a:solidFill>
                <a:hlinkClick r:id="rId4"/>
              </a:rPr>
              <a:t>daniel@exploringnewhorizons.org</a:t>
            </a:r>
            <a:endParaRPr/>
          </a:p>
          <a:p>
            <a:pPr marL="0" lvl="0" indent="0" algn="l" rtl="0">
              <a:spcBef>
                <a:spcPts val="0"/>
              </a:spcBef>
              <a:spcAft>
                <a:spcPts val="0"/>
              </a:spcAft>
              <a:buNone/>
            </a:pPr>
            <a:r>
              <a:rPr lang="en"/>
              <a:t>Phone: 831-252-7868</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6267"/>
        </a:solidFill>
        <a:effectLst/>
      </p:bgPr>
    </p:bg>
    <p:spTree>
      <p:nvGrpSpPr>
        <p:cNvPr id="1" name="Shape 159"/>
        <p:cNvGrpSpPr/>
        <p:nvPr/>
      </p:nvGrpSpPr>
      <p:grpSpPr>
        <a:xfrm>
          <a:off x="0" y="0"/>
          <a:ext cx="0" cy="0"/>
          <a:chOff x="0" y="0"/>
          <a:chExt cx="0" cy="0"/>
        </a:xfrm>
      </p:grpSpPr>
      <p:sp>
        <p:nvSpPr>
          <p:cNvPr id="160" name="Google Shape;160;p28"/>
          <p:cNvSpPr txBox="1"/>
          <p:nvPr/>
        </p:nvSpPr>
        <p:spPr>
          <a:xfrm>
            <a:off x="243275" y="625600"/>
            <a:ext cx="4830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5400">
                <a:solidFill>
                  <a:srgbClr val="FFC000"/>
                </a:solidFill>
                <a:latin typeface="Luckiest Guy"/>
                <a:ea typeface="Luckiest Guy"/>
                <a:cs typeface="Luckiest Guy"/>
                <a:sym typeface="Luckiest Guy"/>
              </a:rPr>
              <a:t>Where are we going?</a:t>
            </a:r>
            <a:endParaRPr sz="5400">
              <a:solidFill>
                <a:srgbClr val="FFFF00"/>
              </a:solidFill>
              <a:latin typeface="Arial"/>
              <a:ea typeface="Arial"/>
              <a:cs typeface="Arial"/>
              <a:sym typeface="Arial"/>
            </a:endParaRPr>
          </a:p>
        </p:txBody>
      </p:sp>
      <p:pic>
        <p:nvPicPr>
          <p:cNvPr id="161" name="Google Shape;161;p28"/>
          <p:cNvPicPr preferRelativeResize="0"/>
          <p:nvPr/>
        </p:nvPicPr>
        <p:blipFill rotWithShape="1">
          <a:blip r:embed="rId3">
            <a:alphaModFix/>
          </a:blip>
          <a:srcRect l="49908" t="14708" r="15020" b="12186"/>
          <a:stretch/>
        </p:blipFill>
        <p:spPr>
          <a:xfrm>
            <a:off x="5322475" y="0"/>
            <a:ext cx="3821522" cy="5143500"/>
          </a:xfrm>
          <a:prstGeom prst="rect">
            <a:avLst/>
          </a:prstGeom>
          <a:noFill/>
          <a:ln>
            <a:noFill/>
          </a:ln>
        </p:spPr>
      </p:pic>
      <p:sp>
        <p:nvSpPr>
          <p:cNvPr id="162" name="Google Shape;162;p28"/>
          <p:cNvSpPr txBox="1"/>
          <p:nvPr/>
        </p:nvSpPr>
        <p:spPr>
          <a:xfrm>
            <a:off x="443075" y="2779725"/>
            <a:ext cx="4431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1C232"/>
                </a:solidFill>
                <a:latin typeface="Montserrat"/>
                <a:ea typeface="Montserrat"/>
                <a:cs typeface="Montserrat"/>
                <a:sym typeface="Montserrat"/>
              </a:rPr>
              <a:t>Redwood Glen, Scotts Valley ★</a:t>
            </a:r>
            <a:endParaRPr sz="2000" b="1">
              <a:solidFill>
                <a:srgbClr val="F1C232"/>
              </a:solidFill>
              <a:latin typeface="Montserrat"/>
              <a:ea typeface="Montserrat"/>
              <a:cs typeface="Montserrat"/>
              <a:sym typeface="Montserrat"/>
            </a:endParaRPr>
          </a:p>
          <a:p>
            <a:pPr marL="0" lvl="0" indent="0" algn="l" rtl="0">
              <a:spcBef>
                <a:spcPts val="0"/>
              </a:spcBef>
              <a:spcAft>
                <a:spcPts val="0"/>
              </a:spcAft>
              <a:buNone/>
            </a:pPr>
            <a:endParaRPr sz="2000">
              <a:solidFill>
                <a:srgbClr val="F1C232"/>
              </a:solidFill>
              <a:latin typeface="Montserrat"/>
              <a:ea typeface="Montserrat"/>
              <a:cs typeface="Montserrat"/>
              <a:sym typeface="Montserrat"/>
            </a:endParaRPr>
          </a:p>
        </p:txBody>
      </p:sp>
      <p:sp>
        <p:nvSpPr>
          <p:cNvPr id="163" name="Google Shape;163;p28"/>
          <p:cNvSpPr/>
          <p:nvPr/>
        </p:nvSpPr>
        <p:spPr>
          <a:xfrm>
            <a:off x="5670000" y="4344175"/>
            <a:ext cx="1072200" cy="364800"/>
          </a:xfrm>
          <a:prstGeom prst="chevron">
            <a:avLst>
              <a:gd name="adj"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28"/>
          <p:cNvPicPr preferRelativeResize="0"/>
          <p:nvPr/>
        </p:nvPicPr>
        <p:blipFill>
          <a:blip r:embed="rId4">
            <a:alphaModFix/>
          </a:blip>
          <a:stretch>
            <a:fillRect/>
          </a:stretch>
        </p:blipFill>
        <p:spPr>
          <a:xfrm>
            <a:off x="-2650" y="2693375"/>
            <a:ext cx="5322476" cy="2450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D2D6"/>
        </a:solidFill>
        <a:effectLst/>
      </p:bgPr>
    </p:bg>
    <p:spTree>
      <p:nvGrpSpPr>
        <p:cNvPr id="1" name="Shape 168"/>
        <p:cNvGrpSpPr/>
        <p:nvPr/>
      </p:nvGrpSpPr>
      <p:grpSpPr>
        <a:xfrm>
          <a:off x="0" y="0"/>
          <a:ext cx="0" cy="0"/>
          <a:chOff x="0" y="0"/>
          <a:chExt cx="0" cy="0"/>
        </a:xfrm>
      </p:grpSpPr>
      <p:pic>
        <p:nvPicPr>
          <p:cNvPr id="169" name="Google Shape;169;p29" descr="C:\Program Files\Microsoft Office\MEDIA\CAGCAT10\j0183328.wmf"/>
          <p:cNvPicPr preferRelativeResize="0"/>
          <p:nvPr/>
        </p:nvPicPr>
        <p:blipFill rotWithShape="1">
          <a:blip r:embed="rId3">
            <a:alphaModFix/>
          </a:blip>
          <a:srcRect t="22861" b="19230"/>
          <a:stretch/>
        </p:blipFill>
        <p:spPr>
          <a:xfrm>
            <a:off x="3507427" y="1783087"/>
            <a:ext cx="2472074" cy="1438099"/>
          </a:xfrm>
          <a:prstGeom prst="rect">
            <a:avLst/>
          </a:prstGeom>
          <a:noFill/>
          <a:ln>
            <a:noFill/>
          </a:ln>
        </p:spPr>
      </p:pic>
      <p:sp>
        <p:nvSpPr>
          <p:cNvPr id="170" name="Google Shape;170;p29"/>
          <p:cNvSpPr txBox="1"/>
          <p:nvPr/>
        </p:nvSpPr>
        <p:spPr>
          <a:xfrm>
            <a:off x="714099" y="3931775"/>
            <a:ext cx="78063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a:solidFill>
                  <a:schemeClr val="dk1"/>
                </a:solidFill>
                <a:latin typeface="Montserrat"/>
                <a:ea typeface="Montserrat"/>
                <a:cs typeface="Montserrat"/>
                <a:sym typeface="Montserrat"/>
              </a:rPr>
              <a:t>Send them off with a smile!</a:t>
            </a:r>
            <a:endParaRPr sz="2400">
              <a:latin typeface="Montserrat"/>
              <a:ea typeface="Montserrat"/>
              <a:cs typeface="Montserrat"/>
              <a:sym typeface="Montserrat"/>
            </a:endParaRPr>
          </a:p>
        </p:txBody>
      </p:sp>
      <p:sp>
        <p:nvSpPr>
          <p:cNvPr id="171" name="Google Shape;171;p29"/>
          <p:cNvSpPr txBox="1"/>
          <p:nvPr/>
        </p:nvSpPr>
        <p:spPr>
          <a:xfrm>
            <a:off x="0" y="0"/>
            <a:ext cx="90624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latin typeface="Montserrat"/>
                <a:ea typeface="Montserrat"/>
                <a:cs typeface="Montserrat"/>
                <a:sym typeface="Montserrat"/>
              </a:rPr>
              <a:t>The Outdoor School Journey </a:t>
            </a:r>
            <a:endParaRPr sz="3800" b="1">
              <a:latin typeface="Montserrat"/>
              <a:ea typeface="Montserrat"/>
              <a:cs typeface="Montserrat"/>
              <a:sym typeface="Montserrat"/>
            </a:endParaRPr>
          </a:p>
          <a:p>
            <a:pPr marL="0" lvl="0" indent="0" algn="ctr" rtl="0">
              <a:spcBef>
                <a:spcPts val="0"/>
              </a:spcBef>
              <a:spcAft>
                <a:spcPts val="0"/>
              </a:spcAft>
              <a:buNone/>
            </a:pPr>
            <a:r>
              <a:rPr lang="en" sz="3800" b="1">
                <a:latin typeface="Montserrat"/>
                <a:ea typeface="Montserrat"/>
                <a:cs typeface="Montserrat"/>
                <a:sym typeface="Montserrat"/>
              </a:rPr>
              <a:t>starts at school!</a:t>
            </a:r>
            <a:endParaRPr sz="3800" b="1">
              <a:latin typeface="Montserrat"/>
              <a:ea typeface="Montserrat"/>
              <a:cs typeface="Montserrat"/>
              <a:sym typeface="Montserrat"/>
            </a:endParaRPr>
          </a:p>
        </p:txBody>
      </p:sp>
      <p:pic>
        <p:nvPicPr>
          <p:cNvPr id="172" name="Google Shape;172;p29"/>
          <p:cNvPicPr preferRelativeResize="0"/>
          <p:nvPr/>
        </p:nvPicPr>
        <p:blipFill rotWithShape="1">
          <a:blip r:embed="rId4">
            <a:alphaModFix/>
          </a:blip>
          <a:srcRect b="22324"/>
          <a:stretch/>
        </p:blipFill>
        <p:spPr>
          <a:xfrm>
            <a:off x="260275" y="1378288"/>
            <a:ext cx="2893725" cy="2247675"/>
          </a:xfrm>
          <a:prstGeom prst="rect">
            <a:avLst/>
          </a:prstGeom>
          <a:noFill/>
          <a:ln>
            <a:noFill/>
          </a:ln>
        </p:spPr>
      </p:pic>
      <p:pic>
        <p:nvPicPr>
          <p:cNvPr id="173" name="Google Shape;173;p29"/>
          <p:cNvPicPr preferRelativeResize="0"/>
          <p:nvPr/>
        </p:nvPicPr>
        <p:blipFill>
          <a:blip r:embed="rId5">
            <a:alphaModFix/>
          </a:blip>
          <a:stretch>
            <a:fillRect/>
          </a:stretch>
        </p:blipFill>
        <p:spPr>
          <a:xfrm>
            <a:off x="6332925" y="1362250"/>
            <a:ext cx="2472075" cy="22797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78"/>
        <p:cNvGrpSpPr/>
        <p:nvPr/>
      </p:nvGrpSpPr>
      <p:grpSpPr>
        <a:xfrm>
          <a:off x="0" y="0"/>
          <a:ext cx="0" cy="0"/>
          <a:chOff x="0" y="0"/>
          <a:chExt cx="0" cy="0"/>
        </a:xfrm>
      </p:grpSpPr>
      <p:pic>
        <p:nvPicPr>
          <p:cNvPr id="179" name="Google Shape;179;p30" descr="http://debenhams.scene7.com/is/image/Debenhams/5019244367010?$V7PdpLarge$"/>
          <p:cNvPicPr preferRelativeResize="0"/>
          <p:nvPr/>
        </p:nvPicPr>
        <p:blipFill rotWithShape="1">
          <a:blip r:embed="rId3">
            <a:alphaModFix/>
          </a:blip>
          <a:srcRect l="18327" r="18861"/>
          <a:stretch/>
        </p:blipFill>
        <p:spPr>
          <a:xfrm>
            <a:off x="193800" y="107375"/>
            <a:ext cx="1100450" cy="1751925"/>
          </a:xfrm>
          <a:prstGeom prst="rect">
            <a:avLst/>
          </a:prstGeom>
          <a:noFill/>
          <a:ln w="76200" cap="flat" cmpd="sng">
            <a:solidFill>
              <a:srgbClr val="CC0000"/>
            </a:solidFill>
            <a:prstDash val="solid"/>
            <a:round/>
            <a:headEnd type="none" w="sm" len="sm"/>
            <a:tailEnd type="none" w="sm" len="sm"/>
          </a:ln>
        </p:spPr>
      </p:pic>
      <p:pic>
        <p:nvPicPr>
          <p:cNvPr id="180" name="Google Shape;180;p30" descr="https://i5.walmartimages.com/asr/ac2e54d8-c5e5-4a3f-8cea-9ded4b7b063d_1.b0b7add3cde88f868f3233e396ae3670.jpeg"/>
          <p:cNvPicPr preferRelativeResize="0"/>
          <p:nvPr/>
        </p:nvPicPr>
        <p:blipFill rotWithShape="1">
          <a:blip r:embed="rId4">
            <a:alphaModFix/>
          </a:blip>
          <a:srcRect/>
          <a:stretch/>
        </p:blipFill>
        <p:spPr>
          <a:xfrm>
            <a:off x="1154900" y="2190800"/>
            <a:ext cx="1435900" cy="1435900"/>
          </a:xfrm>
          <a:prstGeom prst="rect">
            <a:avLst/>
          </a:prstGeom>
          <a:noFill/>
          <a:ln w="76200" cap="flat" cmpd="sng">
            <a:solidFill>
              <a:srgbClr val="E69138"/>
            </a:solidFill>
            <a:prstDash val="solid"/>
            <a:round/>
            <a:headEnd type="none" w="sm" len="sm"/>
            <a:tailEnd type="none" w="sm" len="sm"/>
          </a:ln>
        </p:spPr>
      </p:pic>
      <p:pic>
        <p:nvPicPr>
          <p:cNvPr id="181" name="Google Shape;181;p30" descr="http://www.homedepot.com/catalog/productImages/1000/83/83c4b0d8-20ef-4c1c-9a9e-5798927c019b_1000.jpg"/>
          <p:cNvPicPr preferRelativeResize="0"/>
          <p:nvPr/>
        </p:nvPicPr>
        <p:blipFill rotWithShape="1">
          <a:blip r:embed="rId5">
            <a:alphaModFix/>
          </a:blip>
          <a:srcRect/>
          <a:stretch/>
        </p:blipFill>
        <p:spPr>
          <a:xfrm>
            <a:off x="3155400" y="350575"/>
            <a:ext cx="2833200" cy="3055250"/>
          </a:xfrm>
          <a:prstGeom prst="rect">
            <a:avLst/>
          </a:prstGeom>
          <a:noFill/>
          <a:ln w="76200" cap="flat" cmpd="sng">
            <a:solidFill>
              <a:srgbClr val="F1C232"/>
            </a:solidFill>
            <a:prstDash val="solid"/>
            <a:round/>
            <a:headEnd type="none" w="sm" len="sm"/>
            <a:tailEnd type="none" w="sm" len="sm"/>
          </a:ln>
        </p:spPr>
      </p:pic>
      <p:sp>
        <p:nvSpPr>
          <p:cNvPr id="182" name="Google Shape;182;p30"/>
          <p:cNvSpPr txBox="1"/>
          <p:nvPr/>
        </p:nvSpPr>
        <p:spPr>
          <a:xfrm>
            <a:off x="193788" y="2357713"/>
            <a:ext cx="7413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200" i="0" u="none" strike="noStrike" cap="none">
                <a:solidFill>
                  <a:schemeClr val="dk1"/>
                </a:solidFill>
                <a:latin typeface="Luckiest Guy"/>
                <a:ea typeface="Luckiest Guy"/>
                <a:cs typeface="Luckiest Guy"/>
                <a:sym typeface="Luckiest Guy"/>
              </a:rPr>
              <a:t>or</a:t>
            </a:r>
            <a:endParaRPr>
              <a:latin typeface="Luckiest Guy"/>
              <a:ea typeface="Luckiest Guy"/>
              <a:cs typeface="Luckiest Guy"/>
              <a:sym typeface="Luckiest Guy"/>
            </a:endParaRPr>
          </a:p>
        </p:txBody>
      </p:sp>
      <p:sp>
        <p:nvSpPr>
          <p:cNvPr id="183" name="Google Shape;183;p30"/>
          <p:cNvSpPr txBox="1"/>
          <p:nvPr/>
        </p:nvSpPr>
        <p:spPr>
          <a:xfrm>
            <a:off x="86900" y="3958200"/>
            <a:ext cx="2590800" cy="1185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700">
                <a:solidFill>
                  <a:schemeClr val="dk1"/>
                </a:solidFill>
                <a:latin typeface="Luckiest Guy"/>
                <a:ea typeface="Luckiest Guy"/>
                <a:cs typeface="Luckiest Guy"/>
                <a:sym typeface="Luckiest Guy"/>
              </a:rPr>
              <a:t>To pack your </a:t>
            </a:r>
            <a:r>
              <a:rPr lang="en" sz="4400">
                <a:solidFill>
                  <a:schemeClr val="dk1"/>
                </a:solidFill>
                <a:latin typeface="Luckiest Guy"/>
                <a:ea typeface="Luckiest Guy"/>
                <a:cs typeface="Luckiest Guy"/>
                <a:sym typeface="Luckiest Guy"/>
              </a:rPr>
              <a:t>Clothes</a:t>
            </a:r>
            <a:endParaRPr>
              <a:latin typeface="Luckiest Guy"/>
              <a:ea typeface="Luckiest Guy"/>
              <a:cs typeface="Luckiest Guy"/>
              <a:sym typeface="Luckiest Guy"/>
            </a:endParaRPr>
          </a:p>
        </p:txBody>
      </p:sp>
      <p:sp>
        <p:nvSpPr>
          <p:cNvPr id="184" name="Google Shape;184;p30"/>
          <p:cNvSpPr txBox="1"/>
          <p:nvPr/>
        </p:nvSpPr>
        <p:spPr>
          <a:xfrm>
            <a:off x="5851176" y="3989100"/>
            <a:ext cx="3148500" cy="1123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a:solidFill>
                  <a:schemeClr val="dk1"/>
                </a:solidFill>
                <a:latin typeface="Luckiest Guy"/>
                <a:ea typeface="Luckiest Guy"/>
                <a:cs typeface="Luckiest Guy"/>
                <a:sym typeface="Luckiest Guy"/>
              </a:rPr>
              <a:t>For taking on your </a:t>
            </a:r>
            <a:endParaRPr sz="2500">
              <a:solidFill>
                <a:schemeClr val="dk1"/>
              </a:solidFill>
              <a:latin typeface="Luckiest Guy"/>
              <a:ea typeface="Luckiest Guy"/>
              <a:cs typeface="Luckiest Guy"/>
              <a:sym typeface="Luckiest Guy"/>
            </a:endParaRPr>
          </a:p>
          <a:p>
            <a:pPr marL="0" marR="0" lvl="0" indent="0" algn="ctr" rtl="0">
              <a:spcBef>
                <a:spcPts val="0"/>
              </a:spcBef>
              <a:spcAft>
                <a:spcPts val="0"/>
              </a:spcAft>
              <a:buNone/>
            </a:pPr>
            <a:r>
              <a:rPr lang="en" sz="4200">
                <a:solidFill>
                  <a:schemeClr val="dk1"/>
                </a:solidFill>
                <a:latin typeface="Luckiest Guy"/>
                <a:ea typeface="Luckiest Guy"/>
                <a:cs typeface="Luckiest Guy"/>
                <a:sym typeface="Luckiest Guy"/>
              </a:rPr>
              <a:t>Day Hike</a:t>
            </a:r>
            <a:endParaRPr sz="4200">
              <a:latin typeface="Luckiest Guy"/>
              <a:ea typeface="Luckiest Guy"/>
              <a:cs typeface="Luckiest Guy"/>
              <a:sym typeface="Luckiest Guy"/>
            </a:endParaRPr>
          </a:p>
        </p:txBody>
      </p:sp>
      <p:sp>
        <p:nvSpPr>
          <p:cNvPr id="185" name="Google Shape;185;p30"/>
          <p:cNvSpPr txBox="1"/>
          <p:nvPr/>
        </p:nvSpPr>
        <p:spPr>
          <a:xfrm>
            <a:off x="2919275" y="3626700"/>
            <a:ext cx="2931900" cy="1616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a:solidFill>
                  <a:schemeClr val="dk1"/>
                </a:solidFill>
                <a:latin typeface="Luckiest Guy"/>
                <a:ea typeface="Luckiest Guy"/>
                <a:cs typeface="Luckiest Guy"/>
                <a:sym typeface="Luckiest Guy"/>
              </a:rPr>
              <a:t>To pack your </a:t>
            </a:r>
            <a:r>
              <a:rPr lang="en" sz="3700">
                <a:solidFill>
                  <a:schemeClr val="dk1"/>
                </a:solidFill>
                <a:latin typeface="Luckiest Guy"/>
                <a:ea typeface="Luckiest Guy"/>
                <a:cs typeface="Luckiest Guy"/>
                <a:sym typeface="Luckiest Guy"/>
              </a:rPr>
              <a:t>Sleeping Gear</a:t>
            </a:r>
            <a:endParaRPr sz="3700">
              <a:latin typeface="Luckiest Guy"/>
              <a:ea typeface="Luckiest Guy"/>
              <a:cs typeface="Luckiest Guy"/>
              <a:sym typeface="Luckiest Guy"/>
            </a:endParaRPr>
          </a:p>
        </p:txBody>
      </p:sp>
      <p:pic>
        <p:nvPicPr>
          <p:cNvPr id="186" name="Google Shape;186;p30" descr="https://images-na.ssl-images-amazon.com/images/I/41qDQPWPgVL._AC_SR201,266_.jpg"/>
          <p:cNvPicPr preferRelativeResize="0"/>
          <p:nvPr/>
        </p:nvPicPr>
        <p:blipFill rotWithShape="1">
          <a:blip r:embed="rId6">
            <a:alphaModFix/>
          </a:blip>
          <a:srcRect t="7143" b="7815"/>
          <a:stretch/>
        </p:blipFill>
        <p:spPr>
          <a:xfrm>
            <a:off x="6250875" y="243200"/>
            <a:ext cx="1435900" cy="1616106"/>
          </a:xfrm>
          <a:prstGeom prst="rect">
            <a:avLst/>
          </a:prstGeom>
          <a:noFill/>
          <a:ln w="76200" cap="flat" cmpd="sng">
            <a:solidFill>
              <a:srgbClr val="6AA84F"/>
            </a:solidFill>
            <a:prstDash val="solid"/>
            <a:round/>
            <a:headEnd type="none" w="sm" len="sm"/>
            <a:tailEnd type="none" w="sm" len="sm"/>
          </a:ln>
        </p:spPr>
      </p:pic>
      <p:pic>
        <p:nvPicPr>
          <p:cNvPr id="187" name="Google Shape;187;p30"/>
          <p:cNvPicPr preferRelativeResize="0"/>
          <p:nvPr/>
        </p:nvPicPr>
        <p:blipFill rotWithShape="1">
          <a:blip r:embed="rId7">
            <a:alphaModFix/>
          </a:blip>
          <a:srcRect l="22013" t="16216" r="20987" b="2700"/>
          <a:stretch/>
        </p:blipFill>
        <p:spPr>
          <a:xfrm>
            <a:off x="7372625" y="2050450"/>
            <a:ext cx="1435900" cy="1907750"/>
          </a:xfrm>
          <a:prstGeom prst="rect">
            <a:avLst/>
          </a:prstGeom>
          <a:noFill/>
          <a:ln w="76200" cap="flat" cmpd="sng">
            <a:solidFill>
              <a:srgbClr val="6AA84F"/>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E1F00"/>
        </a:solidFill>
        <a:effectLst/>
      </p:bgPr>
    </p:bg>
    <p:spTree>
      <p:nvGrpSpPr>
        <p:cNvPr id="1" name="Shape 191"/>
        <p:cNvGrpSpPr/>
        <p:nvPr/>
      </p:nvGrpSpPr>
      <p:grpSpPr>
        <a:xfrm>
          <a:off x="0" y="0"/>
          <a:ext cx="0" cy="0"/>
          <a:chOff x="0" y="0"/>
          <a:chExt cx="0" cy="0"/>
        </a:xfrm>
      </p:grpSpPr>
      <p:pic>
        <p:nvPicPr>
          <p:cNvPr id="192" name="Google Shape;192;p31" descr="100_1516"/>
          <p:cNvPicPr preferRelativeResize="0"/>
          <p:nvPr/>
        </p:nvPicPr>
        <p:blipFill rotWithShape="1">
          <a:blip r:embed="rId3">
            <a:alphaModFix/>
          </a:blip>
          <a:srcRect/>
          <a:stretch/>
        </p:blipFill>
        <p:spPr>
          <a:xfrm>
            <a:off x="0" y="0"/>
            <a:ext cx="4447200" cy="5143500"/>
          </a:xfrm>
          <a:prstGeom prst="rect">
            <a:avLst/>
          </a:prstGeom>
          <a:noFill/>
          <a:ln>
            <a:noFill/>
          </a:ln>
        </p:spPr>
      </p:pic>
      <p:sp>
        <p:nvSpPr>
          <p:cNvPr id="193" name="Google Shape;193;p31"/>
          <p:cNvSpPr txBox="1"/>
          <p:nvPr/>
        </p:nvSpPr>
        <p:spPr>
          <a:xfrm>
            <a:off x="4918375" y="228350"/>
            <a:ext cx="4447200" cy="447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000" b="1" u="sng">
                <a:solidFill>
                  <a:srgbClr val="FFC000"/>
                </a:solidFill>
                <a:latin typeface="Montserrat"/>
                <a:ea typeface="Montserrat"/>
                <a:cs typeface="Montserrat"/>
                <a:sym typeface="Montserrat"/>
              </a:rPr>
              <a:t>Be sure to pack:</a:t>
            </a:r>
            <a:endParaRPr sz="3000" b="1">
              <a:latin typeface="Montserrat"/>
              <a:ea typeface="Montserrat"/>
              <a:cs typeface="Montserrat"/>
              <a:sym typeface="Montserrat"/>
            </a:endParaRPr>
          </a:p>
          <a:p>
            <a:pPr marL="342900" marR="0" lvl="0" indent="-3302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Clothes you can   </a:t>
            </a:r>
            <a:br>
              <a:rPr lang="en" sz="3000">
                <a:solidFill>
                  <a:srgbClr val="FFC000"/>
                </a:solidFill>
                <a:latin typeface="Montserrat"/>
                <a:ea typeface="Montserrat"/>
                <a:cs typeface="Montserrat"/>
                <a:sym typeface="Montserrat"/>
              </a:rPr>
            </a:br>
            <a:r>
              <a:rPr lang="en" sz="3000">
                <a:solidFill>
                  <a:srgbClr val="FFC000"/>
                </a:solidFill>
                <a:latin typeface="Montserrat"/>
                <a:ea typeface="Montserrat"/>
                <a:cs typeface="Montserrat"/>
                <a:sym typeface="Montserrat"/>
              </a:rPr>
              <a:t> get dirty</a:t>
            </a:r>
            <a:endParaRPr sz="3000">
              <a:solidFill>
                <a:srgbClr val="FFC000"/>
              </a:solidFill>
              <a:latin typeface="Montserrat"/>
              <a:ea typeface="Montserrat"/>
              <a:cs typeface="Montserrat"/>
              <a:sym typeface="Montserrat"/>
            </a:endParaRPr>
          </a:p>
          <a:p>
            <a:pPr marL="0" marR="0" lvl="0" indent="-1905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Comfortable shoes</a:t>
            </a:r>
            <a:endParaRPr sz="3000">
              <a:latin typeface="Montserrat"/>
              <a:ea typeface="Montserrat"/>
              <a:cs typeface="Montserrat"/>
              <a:sym typeface="Montserrat"/>
            </a:endParaRPr>
          </a:p>
          <a:p>
            <a:pPr marL="0" marR="0" lvl="0" indent="-1905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Backpack</a:t>
            </a:r>
            <a:endParaRPr sz="3000">
              <a:latin typeface="Montserrat"/>
              <a:ea typeface="Montserrat"/>
              <a:cs typeface="Montserrat"/>
              <a:sym typeface="Montserrat"/>
            </a:endParaRPr>
          </a:p>
          <a:p>
            <a:pPr marL="0" marR="0" lvl="0" indent="-1905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Layers</a:t>
            </a:r>
            <a:endParaRPr sz="3000">
              <a:latin typeface="Montserrat"/>
              <a:ea typeface="Montserrat"/>
              <a:cs typeface="Montserrat"/>
              <a:sym typeface="Montserrat"/>
            </a:endParaRPr>
          </a:p>
          <a:p>
            <a:pPr marL="0" marR="0" lvl="0" indent="-1905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Water bottle</a:t>
            </a:r>
            <a:endParaRPr sz="30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198"/>
        <p:cNvGrpSpPr/>
        <p:nvPr/>
      </p:nvGrpSpPr>
      <p:grpSpPr>
        <a:xfrm>
          <a:off x="0" y="0"/>
          <a:ext cx="0" cy="0"/>
          <a:chOff x="0" y="0"/>
          <a:chExt cx="0" cy="0"/>
        </a:xfrm>
      </p:grpSpPr>
      <p:sp>
        <p:nvSpPr>
          <p:cNvPr id="199" name="Google Shape;199;p32"/>
          <p:cNvSpPr txBox="1"/>
          <p:nvPr/>
        </p:nvSpPr>
        <p:spPr>
          <a:xfrm>
            <a:off x="129750" y="214725"/>
            <a:ext cx="8884500" cy="329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b="1" u="sng">
                <a:solidFill>
                  <a:schemeClr val="dk1"/>
                </a:solidFill>
                <a:latin typeface="Montserrat"/>
                <a:ea typeface="Montserrat"/>
                <a:cs typeface="Montserrat"/>
                <a:sym typeface="Montserrat"/>
              </a:rPr>
              <a:t>3 Approved Electronics</a:t>
            </a:r>
            <a:endParaRPr>
              <a:latin typeface="Montserrat"/>
              <a:ea typeface="Montserrat"/>
              <a:cs typeface="Montserrat"/>
              <a:sym typeface="Montserrat"/>
            </a:endParaRPr>
          </a:p>
          <a:p>
            <a:pPr marL="800100" marR="0" lvl="1" indent="-419100" algn="ctr" rtl="0">
              <a:spcBef>
                <a:spcPts val="0"/>
              </a:spcBef>
              <a:spcAft>
                <a:spcPts val="0"/>
              </a:spcAft>
              <a:buClr>
                <a:schemeClr val="dk1"/>
              </a:buClr>
              <a:buSzPts val="4000"/>
              <a:buFont typeface="Montserrat"/>
              <a:buChar char="•"/>
            </a:pPr>
            <a:r>
              <a:rPr lang="en" sz="4000" i="0" u="none" strike="noStrike" cap="none">
                <a:solidFill>
                  <a:schemeClr val="dk1"/>
                </a:solidFill>
                <a:latin typeface="Montserrat"/>
                <a:ea typeface="Montserrat"/>
                <a:cs typeface="Montserrat"/>
                <a:sym typeface="Montserrat"/>
              </a:rPr>
              <a:t>Camera (disposable recommended)</a:t>
            </a:r>
            <a:endParaRPr sz="4000">
              <a:latin typeface="Montserrat"/>
              <a:ea typeface="Montserrat"/>
              <a:cs typeface="Montserrat"/>
              <a:sym typeface="Montserrat"/>
            </a:endParaRPr>
          </a:p>
          <a:p>
            <a:pPr marL="800100" marR="0" lvl="1" indent="-342900" algn="ctr" rtl="0">
              <a:spcBef>
                <a:spcPts val="0"/>
              </a:spcBef>
              <a:spcAft>
                <a:spcPts val="0"/>
              </a:spcAft>
              <a:buClr>
                <a:schemeClr val="dk1"/>
              </a:buClr>
              <a:buSzPts val="4000"/>
              <a:buFont typeface="Montserrat"/>
              <a:buChar char="•"/>
            </a:pPr>
            <a:r>
              <a:rPr lang="en" sz="4000" i="0" u="none" strike="noStrike" cap="none">
                <a:solidFill>
                  <a:schemeClr val="dk1"/>
                </a:solidFill>
                <a:latin typeface="Montserrat"/>
                <a:ea typeface="Montserrat"/>
                <a:cs typeface="Montserrat"/>
                <a:sym typeface="Montserrat"/>
              </a:rPr>
              <a:t>Flashlight (extra batteries)</a:t>
            </a:r>
            <a:endParaRPr>
              <a:latin typeface="Montserrat"/>
              <a:ea typeface="Montserrat"/>
              <a:cs typeface="Montserrat"/>
              <a:sym typeface="Montserrat"/>
            </a:endParaRPr>
          </a:p>
          <a:p>
            <a:pPr marL="800100" marR="0" lvl="1" indent="-342900" algn="ctr" rtl="0">
              <a:spcBef>
                <a:spcPts val="0"/>
              </a:spcBef>
              <a:spcAft>
                <a:spcPts val="0"/>
              </a:spcAft>
              <a:buClr>
                <a:schemeClr val="dk1"/>
              </a:buClr>
              <a:buSzPts val="4000"/>
              <a:buFont typeface="Montserrat"/>
              <a:buChar char="•"/>
            </a:pPr>
            <a:r>
              <a:rPr lang="en" sz="4000" i="0" u="none" strike="noStrike" cap="none">
                <a:solidFill>
                  <a:schemeClr val="dk1"/>
                </a:solidFill>
                <a:latin typeface="Montserrat"/>
                <a:ea typeface="Montserrat"/>
                <a:cs typeface="Montserrat"/>
                <a:sym typeface="Montserrat"/>
              </a:rPr>
              <a:t>Watch</a:t>
            </a:r>
            <a:endParaRPr>
              <a:latin typeface="Montserrat"/>
              <a:ea typeface="Montserrat"/>
              <a:cs typeface="Montserrat"/>
              <a:sym typeface="Montserrat"/>
            </a:endParaRPr>
          </a:p>
        </p:txBody>
      </p:sp>
      <p:sp>
        <p:nvSpPr>
          <p:cNvPr id="200" name="Google Shape;200;p32"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p:cNvSpPr/>
          <p:nvPr/>
        </p:nvSpPr>
        <p:spPr>
          <a:xfrm>
            <a:off x="155575" y="-108347"/>
            <a:ext cx="3048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 name="Google Shape;201;p32"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p:cNvSpPr/>
          <p:nvPr/>
        </p:nvSpPr>
        <p:spPr>
          <a:xfrm>
            <a:off x="155575" y="-108347"/>
            <a:ext cx="3048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 name="Google Shape;202;p32"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p:cNvSpPr/>
          <p:nvPr/>
        </p:nvSpPr>
        <p:spPr>
          <a:xfrm>
            <a:off x="155575" y="-108347"/>
            <a:ext cx="3048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3" name="Google Shape;203;p32" descr="http://ecx.images-amazon.com/images/I/51D4ZWRJN0L.jpg"/>
          <p:cNvPicPr preferRelativeResize="0"/>
          <p:nvPr/>
        </p:nvPicPr>
        <p:blipFill rotWithShape="1">
          <a:blip r:embed="rId3">
            <a:alphaModFix/>
          </a:blip>
          <a:srcRect/>
          <a:stretch/>
        </p:blipFill>
        <p:spPr>
          <a:xfrm rot="-11">
            <a:off x="270602" y="3100691"/>
            <a:ext cx="2371041" cy="1787770"/>
          </a:xfrm>
          <a:prstGeom prst="rect">
            <a:avLst/>
          </a:prstGeom>
          <a:noFill/>
          <a:ln w="114300" cap="flat" cmpd="sng">
            <a:solidFill>
              <a:srgbClr val="000000"/>
            </a:solidFill>
            <a:prstDash val="solid"/>
            <a:round/>
            <a:headEnd type="none" w="sm" len="sm"/>
            <a:tailEnd type="none" w="sm" len="sm"/>
          </a:ln>
        </p:spPr>
      </p:pic>
      <p:pic>
        <p:nvPicPr>
          <p:cNvPr id="204" name="Google Shape;204;p32" descr="http://www.harborfreight.com/media/catalog/product/cache/1/image/9df78eab33525d08d6e5fb8d27136e95/i/m/image_13719.jpg"/>
          <p:cNvPicPr preferRelativeResize="0"/>
          <p:nvPr/>
        </p:nvPicPr>
        <p:blipFill rotWithShape="1">
          <a:blip r:embed="rId4">
            <a:alphaModFix/>
          </a:blip>
          <a:srcRect/>
          <a:stretch/>
        </p:blipFill>
        <p:spPr>
          <a:xfrm>
            <a:off x="6622425" y="3034050"/>
            <a:ext cx="1921076" cy="1921076"/>
          </a:xfrm>
          <a:prstGeom prst="rect">
            <a:avLst/>
          </a:prstGeom>
          <a:noFill/>
          <a:ln w="114300" cap="flat" cmpd="sng">
            <a:solidFill>
              <a:srgbClr val="000000"/>
            </a:solidFill>
            <a:prstDash val="solid"/>
            <a:round/>
            <a:headEnd type="none" w="sm" len="sm"/>
            <a:tailEnd type="none" w="sm" len="sm"/>
          </a:ln>
        </p:spPr>
      </p:pic>
      <p:pic>
        <p:nvPicPr>
          <p:cNvPr id="205" name="Google Shape;205;p32"/>
          <p:cNvPicPr preferRelativeResize="0"/>
          <p:nvPr/>
        </p:nvPicPr>
        <p:blipFill>
          <a:blip r:embed="rId5">
            <a:alphaModFix/>
          </a:blip>
          <a:stretch>
            <a:fillRect/>
          </a:stretch>
        </p:blipFill>
        <p:spPr>
          <a:xfrm>
            <a:off x="3602400" y="3508717"/>
            <a:ext cx="2332100" cy="1554733"/>
          </a:xfrm>
          <a:prstGeom prst="rect">
            <a:avLst/>
          </a:prstGeom>
          <a:noFill/>
          <a:ln w="11430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9"/>
        <p:cNvGrpSpPr/>
        <p:nvPr/>
      </p:nvGrpSpPr>
      <p:grpSpPr>
        <a:xfrm>
          <a:off x="0" y="0"/>
          <a:ext cx="0" cy="0"/>
          <a:chOff x="0" y="0"/>
          <a:chExt cx="0" cy="0"/>
        </a:xfrm>
      </p:grpSpPr>
      <p:pic>
        <p:nvPicPr>
          <p:cNvPr id="210" name="Google Shape;210;p33" descr="rain pants.jpg"/>
          <p:cNvPicPr preferRelativeResize="0"/>
          <p:nvPr/>
        </p:nvPicPr>
        <p:blipFill rotWithShape="1">
          <a:blip r:embed="rId3">
            <a:alphaModFix/>
          </a:blip>
          <a:srcRect l="25850" r="22448"/>
          <a:stretch/>
        </p:blipFill>
        <p:spPr>
          <a:xfrm>
            <a:off x="6442350" y="0"/>
            <a:ext cx="2701650" cy="3919150"/>
          </a:xfrm>
          <a:prstGeom prst="rect">
            <a:avLst/>
          </a:prstGeom>
          <a:noFill/>
          <a:ln>
            <a:noFill/>
          </a:ln>
        </p:spPr>
      </p:pic>
      <p:pic>
        <p:nvPicPr>
          <p:cNvPr id="211" name="Google Shape;211;p33" descr="rain jacket.jpg"/>
          <p:cNvPicPr preferRelativeResize="0"/>
          <p:nvPr/>
        </p:nvPicPr>
        <p:blipFill rotWithShape="1">
          <a:blip r:embed="rId4">
            <a:alphaModFix/>
          </a:blip>
          <a:srcRect/>
          <a:stretch/>
        </p:blipFill>
        <p:spPr>
          <a:xfrm>
            <a:off x="13625" y="0"/>
            <a:ext cx="2857500" cy="3435075"/>
          </a:xfrm>
          <a:prstGeom prst="rect">
            <a:avLst/>
          </a:prstGeom>
          <a:noFill/>
          <a:ln>
            <a:noFill/>
          </a:ln>
        </p:spPr>
      </p:pic>
      <p:pic>
        <p:nvPicPr>
          <p:cNvPr id="212" name="Google Shape;212;p33"/>
          <p:cNvPicPr preferRelativeResize="0"/>
          <p:nvPr/>
        </p:nvPicPr>
        <p:blipFill rotWithShape="1">
          <a:blip r:embed="rId5">
            <a:alphaModFix/>
          </a:blip>
          <a:srcRect/>
          <a:stretch/>
        </p:blipFill>
        <p:spPr>
          <a:xfrm>
            <a:off x="3200400" y="0"/>
            <a:ext cx="2583657" cy="2628900"/>
          </a:xfrm>
          <a:prstGeom prst="rect">
            <a:avLst/>
          </a:prstGeom>
          <a:noFill/>
          <a:ln>
            <a:noFill/>
          </a:ln>
        </p:spPr>
      </p:pic>
      <p:pic>
        <p:nvPicPr>
          <p:cNvPr id="213" name="Google Shape;213;p33"/>
          <p:cNvPicPr preferRelativeResize="0"/>
          <p:nvPr/>
        </p:nvPicPr>
        <p:blipFill>
          <a:blip r:embed="rId6">
            <a:alphaModFix/>
          </a:blip>
          <a:stretch>
            <a:fillRect/>
          </a:stretch>
        </p:blipFill>
        <p:spPr>
          <a:xfrm>
            <a:off x="2141400" y="2734250"/>
            <a:ext cx="2256850" cy="2256850"/>
          </a:xfrm>
          <a:prstGeom prst="rect">
            <a:avLst/>
          </a:prstGeom>
          <a:noFill/>
          <a:ln>
            <a:noFill/>
          </a:ln>
        </p:spPr>
      </p:pic>
      <p:sp>
        <p:nvSpPr>
          <p:cNvPr id="214" name="Google Shape;214;p33"/>
          <p:cNvSpPr txBox="1"/>
          <p:nvPr/>
        </p:nvSpPr>
        <p:spPr>
          <a:xfrm>
            <a:off x="4087100" y="2734250"/>
            <a:ext cx="4427400" cy="1600800"/>
          </a:xfrm>
          <a:prstGeom prst="rect">
            <a:avLst/>
          </a:prstGeom>
          <a:noFill/>
          <a:ln w="76200" cap="flat" cmpd="sng">
            <a:solidFill>
              <a:schemeClr val="accent1"/>
            </a:solidFill>
            <a:prstDash val="solid"/>
            <a:round/>
            <a:headEnd type="none" w="sm" len="sm"/>
            <a:tailEnd type="none" w="sm" len="sm"/>
          </a:ln>
          <a:effectLst>
            <a:outerShdw blurRad="57150" dist="47625" dir="5820000" algn="bl" rotWithShape="0">
              <a:srgbClr val="000000">
                <a:alpha val="52999"/>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4600">
                <a:latin typeface="Luckiest Guy"/>
                <a:ea typeface="Luckiest Guy"/>
                <a:cs typeface="Luckiest Guy"/>
                <a:sym typeface="Luckiest Guy"/>
              </a:rPr>
              <a:t>Don’t Forget Rain Gear!</a:t>
            </a:r>
            <a:endParaRPr sz="4600">
              <a:latin typeface="Luckiest Guy"/>
              <a:ea typeface="Luckiest Guy"/>
              <a:cs typeface="Luckiest Guy"/>
              <a:sym typeface="Luckiest Guy"/>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3642</Words>
  <Application>Microsoft Office PowerPoint</Application>
  <PresentationFormat>On-screen Show (16:9)</PresentationFormat>
  <Paragraphs>245</Paragraphs>
  <Slides>36</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Calibri</vt:lpstr>
      <vt:lpstr>Montserrat</vt:lpstr>
      <vt:lpstr>Luckiest Guy</vt:lpstr>
      <vt:lpstr>Arial</vt:lpstr>
      <vt:lpstr>Pacifico</vt:lpstr>
      <vt:lpstr>Noto Sans Symbols</vt:lpstr>
      <vt:lpstr>Simple Light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 Beutler</cp:lastModifiedBy>
  <cp:revision>1</cp:revision>
  <dcterms:modified xsi:type="dcterms:W3CDTF">2021-09-30T01:19:06Z</dcterms:modified>
</cp:coreProperties>
</file>